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37"/>
  </p:notesMasterIdLst>
  <p:sldIdLst>
    <p:sldId id="257" r:id="rId3"/>
    <p:sldId id="394" r:id="rId4"/>
    <p:sldId id="278" r:id="rId5"/>
    <p:sldId id="279" r:id="rId6"/>
    <p:sldId id="271" r:id="rId7"/>
    <p:sldId id="395" r:id="rId8"/>
    <p:sldId id="396" r:id="rId9"/>
    <p:sldId id="368" r:id="rId10"/>
    <p:sldId id="361" r:id="rId11"/>
    <p:sldId id="377" r:id="rId12"/>
    <p:sldId id="373" r:id="rId13"/>
    <p:sldId id="370" r:id="rId14"/>
    <p:sldId id="372" r:id="rId15"/>
    <p:sldId id="369" r:id="rId16"/>
    <p:sldId id="389" r:id="rId17"/>
    <p:sldId id="390" r:id="rId18"/>
    <p:sldId id="388" r:id="rId19"/>
    <p:sldId id="391" r:id="rId20"/>
    <p:sldId id="392" r:id="rId21"/>
    <p:sldId id="386" r:id="rId22"/>
    <p:sldId id="384" r:id="rId23"/>
    <p:sldId id="382" r:id="rId24"/>
    <p:sldId id="383" r:id="rId25"/>
    <p:sldId id="363" r:id="rId26"/>
    <p:sldId id="362" r:id="rId27"/>
    <p:sldId id="335" r:id="rId28"/>
    <p:sldId id="339" r:id="rId29"/>
    <p:sldId id="336" r:id="rId30"/>
    <p:sldId id="337" r:id="rId31"/>
    <p:sldId id="338" r:id="rId32"/>
    <p:sldId id="345" r:id="rId33"/>
    <p:sldId id="340" r:id="rId34"/>
    <p:sldId id="359" r:id="rId35"/>
    <p:sldId id="34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C9EA5-C6E7-49BD-975B-30C7FC0F9F0A}" v="7" dt="2023-09-26T17:28:31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159C9EA5-C6E7-49BD-975B-30C7FC0F9F0A}"/>
    <pc:docChg chg="custSel addSld delSld modSld sldOrd">
      <pc:chgData name="Jha, Aryan Ritwajeet" userId="2aad577e-539b-449b-83a6-8d411f484b4d" providerId="ADAL" clId="{159C9EA5-C6E7-49BD-975B-30C7FC0F9F0A}" dt="2023-09-26T17:33:08.774" v="94" actId="404"/>
      <pc:docMkLst>
        <pc:docMk/>
      </pc:docMkLst>
      <pc:sldChg chg="addSp delSp modSp add del mod ord setBg delDesignElem">
        <pc:chgData name="Jha, Aryan Ritwajeet" userId="2aad577e-539b-449b-83a6-8d411f484b4d" providerId="ADAL" clId="{159C9EA5-C6E7-49BD-975B-30C7FC0F9F0A}" dt="2023-09-26T17:33:08.774" v="94" actId="404"/>
        <pc:sldMkLst>
          <pc:docMk/>
          <pc:sldMk cId="1735641184" sldId="271"/>
        </pc:sldMkLst>
        <pc:spChg chg="mod">
          <ac:chgData name="Jha, Aryan Ritwajeet" userId="2aad577e-539b-449b-83a6-8d411f484b4d" providerId="ADAL" clId="{159C9EA5-C6E7-49BD-975B-30C7FC0F9F0A}" dt="2023-09-26T17:33:08.774" v="94" actId="404"/>
          <ac:spMkLst>
            <pc:docMk/>
            <pc:sldMk cId="1735641184" sldId="271"/>
            <ac:spMk id="4" creationId="{FDA6A128-D30D-4F0B-A064-09B6DC7A7F1B}"/>
          </ac:spMkLst>
        </pc:spChg>
        <pc:spChg chg="add del">
          <ac:chgData name="Jha, Aryan Ritwajeet" userId="2aad577e-539b-449b-83a6-8d411f484b4d" providerId="ADAL" clId="{159C9EA5-C6E7-49BD-975B-30C7FC0F9F0A}" dt="2023-09-26T17:27:47.020" v="6"/>
          <ac:spMkLst>
            <pc:docMk/>
            <pc:sldMk cId="1735641184" sldId="271"/>
            <ac:spMk id="17" creationId="{02D44074-0B69-4F0C-A7B3-5645CE40D8E3}"/>
          </ac:spMkLst>
        </pc:spChg>
      </pc:sldChg>
      <pc:sldChg chg="modSp add del mod ord">
        <pc:chgData name="Jha, Aryan Ritwajeet" userId="2aad577e-539b-449b-83a6-8d411f484b4d" providerId="ADAL" clId="{159C9EA5-C6E7-49BD-975B-30C7FC0F9F0A}" dt="2023-09-26T17:32:22.417" v="45"/>
        <pc:sldMkLst>
          <pc:docMk/>
          <pc:sldMk cId="930504783" sldId="278"/>
        </pc:sldMkLst>
        <pc:spChg chg="mod">
          <ac:chgData name="Jha, Aryan Ritwajeet" userId="2aad577e-539b-449b-83a6-8d411f484b4d" providerId="ADAL" clId="{159C9EA5-C6E7-49BD-975B-30C7FC0F9F0A}" dt="2023-09-26T17:32:10.956" v="43" actId="20577"/>
          <ac:spMkLst>
            <pc:docMk/>
            <pc:sldMk cId="930504783" sldId="278"/>
            <ac:spMk id="3" creationId="{2B351BEF-2A59-4268-968D-5C8F03B9F3D2}"/>
          </ac:spMkLst>
        </pc:spChg>
      </pc:sldChg>
      <pc:sldChg chg="modSp add mod ord">
        <pc:chgData name="Jha, Aryan Ritwajeet" userId="2aad577e-539b-449b-83a6-8d411f484b4d" providerId="ADAL" clId="{159C9EA5-C6E7-49BD-975B-30C7FC0F9F0A}" dt="2023-09-26T17:32:24.620" v="47"/>
        <pc:sldMkLst>
          <pc:docMk/>
          <pc:sldMk cId="1858411754" sldId="279"/>
        </pc:sldMkLst>
        <pc:spChg chg="mod">
          <ac:chgData name="Jha, Aryan Ritwajeet" userId="2aad577e-539b-449b-83a6-8d411f484b4d" providerId="ADAL" clId="{159C9EA5-C6E7-49BD-975B-30C7FC0F9F0A}" dt="2023-09-26T17:32:06.712" v="39" actId="5793"/>
          <ac:spMkLst>
            <pc:docMk/>
            <pc:sldMk cId="1858411754" sldId="279"/>
            <ac:spMk id="3" creationId="{2B351BEF-2A59-4268-968D-5C8F03B9F3D2}"/>
          </ac:spMkLst>
        </pc:spChg>
      </pc:sldChg>
      <pc:sldChg chg="del">
        <pc:chgData name="Jha, Aryan Ritwajeet" userId="2aad577e-539b-449b-83a6-8d411f484b4d" providerId="ADAL" clId="{159C9EA5-C6E7-49BD-975B-30C7FC0F9F0A}" dt="2023-09-26T17:24:43.856" v="0" actId="47"/>
        <pc:sldMkLst>
          <pc:docMk/>
          <pc:sldMk cId="2564785954" sldId="360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1418086586" sldId="365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39870651" sldId="366"/>
        </pc:sldMkLst>
      </pc:sldChg>
      <pc:sldChg chg="del">
        <pc:chgData name="Jha, Aryan Ritwajeet" userId="2aad577e-539b-449b-83a6-8d411f484b4d" providerId="ADAL" clId="{159C9EA5-C6E7-49BD-975B-30C7FC0F9F0A}" dt="2023-09-26T17:24:56.087" v="1" actId="47"/>
        <pc:sldMkLst>
          <pc:docMk/>
          <pc:sldMk cId="3293458446" sldId="374"/>
        </pc:sldMkLst>
      </pc:sldChg>
      <pc:sldChg chg="del">
        <pc:chgData name="Jha, Aryan Ritwajeet" userId="2aad577e-539b-449b-83a6-8d411f484b4d" providerId="ADAL" clId="{159C9EA5-C6E7-49BD-975B-30C7FC0F9F0A}" dt="2023-09-26T17:25:04.067" v="2" actId="47"/>
        <pc:sldMkLst>
          <pc:docMk/>
          <pc:sldMk cId="1039759568" sldId="375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2868869998" sldId="376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868231624" sldId="378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4025812323" sldId="379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2733074480" sldId="380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2313073931" sldId="3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.ly/yNKo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91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t.ly/zGszv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5098799" y="151179"/>
                <a:ext cx="6638544" cy="6555641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𝐵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=1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=50%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mark within the permissible range.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Batteries start with state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at the beginning of the time interval.</a:t>
                </a: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during current time interval 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to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+1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Batteries reach a state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after the end of the interval, as per the optimal solution.</a:t>
                </a: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Repeat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99" y="151179"/>
                <a:ext cx="6638544" cy="6555641"/>
              </a:xfrm>
              <a:prstGeom prst="rect">
                <a:avLst/>
              </a:prstGeom>
              <a:blipFill>
                <a:blip r:embed="rId2"/>
                <a:stretch>
                  <a:fillRect l="-1742" t="-929" b="-1393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The Full Optimization Problem: Linear Objective, Non-Linear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68A4D4-11CB-21BD-0102-39AB8F6D8BD8}"/>
                  </a:ext>
                </a:extLst>
              </p:cNvPr>
              <p:cNvSpPr txBox="1"/>
              <p:nvPr/>
            </p:nvSpPr>
            <p:spPr>
              <a:xfrm>
                <a:off x="1061357" y="2196915"/>
                <a:ext cx="2005150" cy="54053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Fixed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accounted for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68A4D4-11CB-21BD-0102-39AB8F6D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57" y="2196915"/>
                <a:ext cx="2005150" cy="540533"/>
              </a:xfrm>
              <a:prstGeom prst="rect">
                <a:avLst/>
              </a:prstGeom>
              <a:blipFill>
                <a:blip r:embed="rId3"/>
                <a:stretch>
                  <a:fillRect l="-912" t="-1124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/>
              <p:nvPr/>
            </p:nvSpPr>
            <p:spPr>
              <a:xfrm>
                <a:off x="187365" y="3853543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(Non-Linear)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53543"/>
                <a:ext cx="2196606" cy="2617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9928018-0F29-B59E-DB28-AB524D79F362}"/>
              </a:ext>
            </a:extLst>
          </p:cNvPr>
          <p:cNvSpPr txBox="1"/>
          <p:nvPr/>
        </p:nvSpPr>
        <p:spPr>
          <a:xfrm>
            <a:off x="187365" y="3207212"/>
            <a:ext cx="2196606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Most Complicated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Scenario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4804-4812-6F38-7B80-C678AEF4A137}"/>
              </a:ext>
            </a:extLst>
          </p:cNvPr>
          <p:cNvSpPr txBox="1"/>
          <p:nvPr/>
        </p:nvSpPr>
        <p:spPr>
          <a:xfrm>
            <a:off x="0" y="-12221"/>
            <a:ext cx="1595131" cy="10772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Will happen when every node has a DER and a Battery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B53703-2654-94C8-0E45-41E05030A8B3}"/>
              </a:ext>
            </a:extLst>
          </p:cNvPr>
          <p:cNvCxnSpPr>
            <a:endCxn id="4" idx="2"/>
          </p:cNvCxnSpPr>
          <p:nvPr/>
        </p:nvCxnSpPr>
        <p:spPr>
          <a:xfrm flipV="1">
            <a:off x="595993" y="1064997"/>
            <a:ext cx="201573" cy="2241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A49EAC0-15C1-5AB4-E568-B42EFA678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5598" y="2220373"/>
            <a:ext cx="5733781" cy="4377226"/>
          </a:xfrm>
          <a:custGeom>
            <a:avLst/>
            <a:gdLst>
              <a:gd name="connsiteX0" fmla="*/ 0 w 5733781"/>
              <a:gd name="connsiteY0" fmla="*/ 0 h 4377226"/>
              <a:gd name="connsiteX1" fmla="*/ 688054 w 5733781"/>
              <a:gd name="connsiteY1" fmla="*/ 0 h 4377226"/>
              <a:gd name="connsiteX2" fmla="*/ 1089418 w 5733781"/>
              <a:gd name="connsiteY2" fmla="*/ 0 h 4377226"/>
              <a:gd name="connsiteX3" fmla="*/ 1605459 w 5733781"/>
              <a:gd name="connsiteY3" fmla="*/ 0 h 4377226"/>
              <a:gd name="connsiteX4" fmla="*/ 2236175 w 5733781"/>
              <a:gd name="connsiteY4" fmla="*/ 0 h 4377226"/>
              <a:gd name="connsiteX5" fmla="*/ 2866891 w 5733781"/>
              <a:gd name="connsiteY5" fmla="*/ 0 h 4377226"/>
              <a:gd name="connsiteX6" fmla="*/ 3554944 w 5733781"/>
              <a:gd name="connsiteY6" fmla="*/ 0 h 4377226"/>
              <a:gd name="connsiteX7" fmla="*/ 4185660 w 5733781"/>
              <a:gd name="connsiteY7" fmla="*/ 0 h 4377226"/>
              <a:gd name="connsiteX8" fmla="*/ 4701700 w 5733781"/>
              <a:gd name="connsiteY8" fmla="*/ 0 h 4377226"/>
              <a:gd name="connsiteX9" fmla="*/ 5103065 w 5733781"/>
              <a:gd name="connsiteY9" fmla="*/ 0 h 4377226"/>
              <a:gd name="connsiteX10" fmla="*/ 5733781 w 5733781"/>
              <a:gd name="connsiteY10" fmla="*/ 0 h 4377226"/>
              <a:gd name="connsiteX11" fmla="*/ 5733781 w 5733781"/>
              <a:gd name="connsiteY11" fmla="*/ 503381 h 4377226"/>
              <a:gd name="connsiteX12" fmla="*/ 5733781 w 5733781"/>
              <a:gd name="connsiteY12" fmla="*/ 1138079 h 4377226"/>
              <a:gd name="connsiteX13" fmla="*/ 5733781 w 5733781"/>
              <a:gd name="connsiteY13" fmla="*/ 1729004 h 4377226"/>
              <a:gd name="connsiteX14" fmla="*/ 5733781 w 5733781"/>
              <a:gd name="connsiteY14" fmla="*/ 2144841 h 4377226"/>
              <a:gd name="connsiteX15" fmla="*/ 5733781 w 5733781"/>
              <a:gd name="connsiteY15" fmla="*/ 2604449 h 4377226"/>
              <a:gd name="connsiteX16" fmla="*/ 5733781 w 5733781"/>
              <a:gd name="connsiteY16" fmla="*/ 3239147 h 4377226"/>
              <a:gd name="connsiteX17" fmla="*/ 5733781 w 5733781"/>
              <a:gd name="connsiteY17" fmla="*/ 3830073 h 4377226"/>
              <a:gd name="connsiteX18" fmla="*/ 5733781 w 5733781"/>
              <a:gd name="connsiteY18" fmla="*/ 4377226 h 4377226"/>
              <a:gd name="connsiteX19" fmla="*/ 5332416 w 5733781"/>
              <a:gd name="connsiteY19" fmla="*/ 4377226 h 4377226"/>
              <a:gd name="connsiteX20" fmla="*/ 4873714 w 5733781"/>
              <a:gd name="connsiteY20" fmla="*/ 4377226 h 4377226"/>
              <a:gd name="connsiteX21" fmla="*/ 4242998 w 5733781"/>
              <a:gd name="connsiteY21" fmla="*/ 4377226 h 4377226"/>
              <a:gd name="connsiteX22" fmla="*/ 3784295 w 5733781"/>
              <a:gd name="connsiteY22" fmla="*/ 4377226 h 4377226"/>
              <a:gd name="connsiteX23" fmla="*/ 3325593 w 5733781"/>
              <a:gd name="connsiteY23" fmla="*/ 4377226 h 4377226"/>
              <a:gd name="connsiteX24" fmla="*/ 2924228 w 5733781"/>
              <a:gd name="connsiteY24" fmla="*/ 4377226 h 4377226"/>
              <a:gd name="connsiteX25" fmla="*/ 2465526 w 5733781"/>
              <a:gd name="connsiteY25" fmla="*/ 4377226 h 4377226"/>
              <a:gd name="connsiteX26" fmla="*/ 1777472 w 5733781"/>
              <a:gd name="connsiteY26" fmla="*/ 4377226 h 4377226"/>
              <a:gd name="connsiteX27" fmla="*/ 1261432 w 5733781"/>
              <a:gd name="connsiteY27" fmla="*/ 4377226 h 4377226"/>
              <a:gd name="connsiteX28" fmla="*/ 630716 w 5733781"/>
              <a:gd name="connsiteY28" fmla="*/ 4377226 h 4377226"/>
              <a:gd name="connsiteX29" fmla="*/ 0 w 5733781"/>
              <a:gd name="connsiteY29" fmla="*/ 4377226 h 4377226"/>
              <a:gd name="connsiteX30" fmla="*/ 0 w 5733781"/>
              <a:gd name="connsiteY30" fmla="*/ 3786300 h 4377226"/>
              <a:gd name="connsiteX31" fmla="*/ 0 w 5733781"/>
              <a:gd name="connsiteY31" fmla="*/ 3326692 h 4377226"/>
              <a:gd name="connsiteX32" fmla="*/ 0 w 5733781"/>
              <a:gd name="connsiteY32" fmla="*/ 2823311 h 4377226"/>
              <a:gd name="connsiteX33" fmla="*/ 0 w 5733781"/>
              <a:gd name="connsiteY33" fmla="*/ 2407474 h 4377226"/>
              <a:gd name="connsiteX34" fmla="*/ 0 w 5733781"/>
              <a:gd name="connsiteY34" fmla="*/ 1991638 h 4377226"/>
              <a:gd name="connsiteX35" fmla="*/ 0 w 5733781"/>
              <a:gd name="connsiteY35" fmla="*/ 1444485 h 4377226"/>
              <a:gd name="connsiteX36" fmla="*/ 0 w 5733781"/>
              <a:gd name="connsiteY36" fmla="*/ 853559 h 4377226"/>
              <a:gd name="connsiteX37" fmla="*/ 0 w 5733781"/>
              <a:gd name="connsiteY37" fmla="*/ 0 h 437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733781" h="4377226" fill="none" extrusionOk="0">
                <a:moveTo>
                  <a:pt x="0" y="0"/>
                </a:moveTo>
                <a:cubicBezTo>
                  <a:pt x="224845" y="-33902"/>
                  <a:pt x="416657" y="2612"/>
                  <a:pt x="688054" y="0"/>
                </a:cubicBezTo>
                <a:cubicBezTo>
                  <a:pt x="959451" y="-2612"/>
                  <a:pt x="900711" y="27252"/>
                  <a:pt x="1089418" y="0"/>
                </a:cubicBezTo>
                <a:cubicBezTo>
                  <a:pt x="1278125" y="-27252"/>
                  <a:pt x="1404290" y="6892"/>
                  <a:pt x="1605459" y="0"/>
                </a:cubicBezTo>
                <a:cubicBezTo>
                  <a:pt x="1806628" y="-6892"/>
                  <a:pt x="2077310" y="40517"/>
                  <a:pt x="2236175" y="0"/>
                </a:cubicBezTo>
                <a:cubicBezTo>
                  <a:pt x="2395040" y="-40517"/>
                  <a:pt x="2639974" y="73449"/>
                  <a:pt x="2866891" y="0"/>
                </a:cubicBezTo>
                <a:cubicBezTo>
                  <a:pt x="3093808" y="-73449"/>
                  <a:pt x="3251093" y="14506"/>
                  <a:pt x="3554944" y="0"/>
                </a:cubicBezTo>
                <a:cubicBezTo>
                  <a:pt x="3858795" y="-14506"/>
                  <a:pt x="3934567" y="34809"/>
                  <a:pt x="4185660" y="0"/>
                </a:cubicBezTo>
                <a:cubicBezTo>
                  <a:pt x="4436753" y="-34809"/>
                  <a:pt x="4584215" y="1776"/>
                  <a:pt x="4701700" y="0"/>
                </a:cubicBezTo>
                <a:cubicBezTo>
                  <a:pt x="4819185" y="-1776"/>
                  <a:pt x="4949997" y="5022"/>
                  <a:pt x="5103065" y="0"/>
                </a:cubicBezTo>
                <a:cubicBezTo>
                  <a:pt x="5256133" y="-5022"/>
                  <a:pt x="5547273" y="7941"/>
                  <a:pt x="5733781" y="0"/>
                </a:cubicBezTo>
                <a:cubicBezTo>
                  <a:pt x="5790958" y="144326"/>
                  <a:pt x="5728464" y="308307"/>
                  <a:pt x="5733781" y="503381"/>
                </a:cubicBezTo>
                <a:cubicBezTo>
                  <a:pt x="5739098" y="698455"/>
                  <a:pt x="5727387" y="830196"/>
                  <a:pt x="5733781" y="1138079"/>
                </a:cubicBezTo>
                <a:cubicBezTo>
                  <a:pt x="5740175" y="1445962"/>
                  <a:pt x="5678182" y="1531997"/>
                  <a:pt x="5733781" y="1729004"/>
                </a:cubicBezTo>
                <a:cubicBezTo>
                  <a:pt x="5789380" y="1926011"/>
                  <a:pt x="5694622" y="1992072"/>
                  <a:pt x="5733781" y="2144841"/>
                </a:cubicBezTo>
                <a:cubicBezTo>
                  <a:pt x="5772940" y="2297610"/>
                  <a:pt x="5689995" y="2403943"/>
                  <a:pt x="5733781" y="2604449"/>
                </a:cubicBezTo>
                <a:cubicBezTo>
                  <a:pt x="5777567" y="2804955"/>
                  <a:pt x="5681366" y="3099023"/>
                  <a:pt x="5733781" y="3239147"/>
                </a:cubicBezTo>
                <a:cubicBezTo>
                  <a:pt x="5786196" y="3379271"/>
                  <a:pt x="5718794" y="3691932"/>
                  <a:pt x="5733781" y="3830073"/>
                </a:cubicBezTo>
                <a:cubicBezTo>
                  <a:pt x="5748768" y="3968214"/>
                  <a:pt x="5730072" y="4244353"/>
                  <a:pt x="5733781" y="4377226"/>
                </a:cubicBezTo>
                <a:cubicBezTo>
                  <a:pt x="5613899" y="4378430"/>
                  <a:pt x="5473572" y="4355185"/>
                  <a:pt x="5332416" y="4377226"/>
                </a:cubicBezTo>
                <a:cubicBezTo>
                  <a:pt x="5191260" y="4399267"/>
                  <a:pt x="5055872" y="4370661"/>
                  <a:pt x="4873714" y="4377226"/>
                </a:cubicBezTo>
                <a:cubicBezTo>
                  <a:pt x="4691556" y="4383791"/>
                  <a:pt x="4503614" y="4342592"/>
                  <a:pt x="4242998" y="4377226"/>
                </a:cubicBezTo>
                <a:cubicBezTo>
                  <a:pt x="3982382" y="4411860"/>
                  <a:pt x="3931956" y="4357506"/>
                  <a:pt x="3784295" y="4377226"/>
                </a:cubicBezTo>
                <a:cubicBezTo>
                  <a:pt x="3636634" y="4396946"/>
                  <a:pt x="3516394" y="4324720"/>
                  <a:pt x="3325593" y="4377226"/>
                </a:cubicBezTo>
                <a:cubicBezTo>
                  <a:pt x="3134792" y="4429732"/>
                  <a:pt x="3067098" y="4348372"/>
                  <a:pt x="2924228" y="4377226"/>
                </a:cubicBezTo>
                <a:cubicBezTo>
                  <a:pt x="2781358" y="4406080"/>
                  <a:pt x="2677451" y="4357757"/>
                  <a:pt x="2465526" y="4377226"/>
                </a:cubicBezTo>
                <a:cubicBezTo>
                  <a:pt x="2253601" y="4396695"/>
                  <a:pt x="2009474" y="4345663"/>
                  <a:pt x="1777472" y="4377226"/>
                </a:cubicBezTo>
                <a:cubicBezTo>
                  <a:pt x="1545470" y="4408789"/>
                  <a:pt x="1439149" y="4325997"/>
                  <a:pt x="1261432" y="4377226"/>
                </a:cubicBezTo>
                <a:cubicBezTo>
                  <a:pt x="1083715" y="4428455"/>
                  <a:pt x="830756" y="4363121"/>
                  <a:pt x="630716" y="4377226"/>
                </a:cubicBezTo>
                <a:cubicBezTo>
                  <a:pt x="430676" y="4391331"/>
                  <a:pt x="197341" y="4369502"/>
                  <a:pt x="0" y="4377226"/>
                </a:cubicBezTo>
                <a:cubicBezTo>
                  <a:pt x="-50823" y="4246366"/>
                  <a:pt x="12139" y="4067881"/>
                  <a:pt x="0" y="3786300"/>
                </a:cubicBezTo>
                <a:cubicBezTo>
                  <a:pt x="-12139" y="3504719"/>
                  <a:pt x="44406" y="3491034"/>
                  <a:pt x="0" y="3326692"/>
                </a:cubicBezTo>
                <a:cubicBezTo>
                  <a:pt x="-44406" y="3162350"/>
                  <a:pt x="41864" y="3054239"/>
                  <a:pt x="0" y="2823311"/>
                </a:cubicBezTo>
                <a:cubicBezTo>
                  <a:pt x="-41864" y="2592383"/>
                  <a:pt x="38852" y="2586350"/>
                  <a:pt x="0" y="2407474"/>
                </a:cubicBezTo>
                <a:cubicBezTo>
                  <a:pt x="-38852" y="2228598"/>
                  <a:pt x="27597" y="2159470"/>
                  <a:pt x="0" y="1991638"/>
                </a:cubicBezTo>
                <a:cubicBezTo>
                  <a:pt x="-27597" y="1823806"/>
                  <a:pt x="65249" y="1643470"/>
                  <a:pt x="0" y="1444485"/>
                </a:cubicBezTo>
                <a:cubicBezTo>
                  <a:pt x="-65249" y="1245500"/>
                  <a:pt x="27283" y="1107604"/>
                  <a:pt x="0" y="853559"/>
                </a:cubicBezTo>
                <a:cubicBezTo>
                  <a:pt x="-27283" y="599514"/>
                  <a:pt x="52614" y="288484"/>
                  <a:pt x="0" y="0"/>
                </a:cubicBezTo>
                <a:close/>
              </a:path>
              <a:path w="5733781" h="4377226" stroke="0" extrusionOk="0">
                <a:moveTo>
                  <a:pt x="0" y="0"/>
                </a:moveTo>
                <a:cubicBezTo>
                  <a:pt x="176471" y="-33879"/>
                  <a:pt x="309745" y="33337"/>
                  <a:pt x="401365" y="0"/>
                </a:cubicBezTo>
                <a:cubicBezTo>
                  <a:pt x="492985" y="-33337"/>
                  <a:pt x="875799" y="39145"/>
                  <a:pt x="1089418" y="0"/>
                </a:cubicBezTo>
                <a:cubicBezTo>
                  <a:pt x="1303037" y="-39145"/>
                  <a:pt x="1502710" y="12223"/>
                  <a:pt x="1777472" y="0"/>
                </a:cubicBezTo>
                <a:cubicBezTo>
                  <a:pt x="2052234" y="-12223"/>
                  <a:pt x="2303459" y="7540"/>
                  <a:pt x="2465526" y="0"/>
                </a:cubicBezTo>
                <a:cubicBezTo>
                  <a:pt x="2627593" y="-7540"/>
                  <a:pt x="2902474" y="48654"/>
                  <a:pt x="3038904" y="0"/>
                </a:cubicBezTo>
                <a:cubicBezTo>
                  <a:pt x="3175334" y="-48654"/>
                  <a:pt x="3424753" y="5825"/>
                  <a:pt x="3726958" y="0"/>
                </a:cubicBezTo>
                <a:cubicBezTo>
                  <a:pt x="4029163" y="-5825"/>
                  <a:pt x="4076134" y="21987"/>
                  <a:pt x="4242998" y="0"/>
                </a:cubicBezTo>
                <a:cubicBezTo>
                  <a:pt x="4409862" y="-21987"/>
                  <a:pt x="4700922" y="54925"/>
                  <a:pt x="4931052" y="0"/>
                </a:cubicBezTo>
                <a:cubicBezTo>
                  <a:pt x="5161182" y="-54925"/>
                  <a:pt x="5517077" y="31454"/>
                  <a:pt x="5733781" y="0"/>
                </a:cubicBezTo>
                <a:cubicBezTo>
                  <a:pt x="5785969" y="182220"/>
                  <a:pt x="5695027" y="332658"/>
                  <a:pt x="5733781" y="503381"/>
                </a:cubicBezTo>
                <a:cubicBezTo>
                  <a:pt x="5772535" y="674104"/>
                  <a:pt x="5697015" y="877022"/>
                  <a:pt x="5733781" y="1006762"/>
                </a:cubicBezTo>
                <a:cubicBezTo>
                  <a:pt x="5770547" y="1136502"/>
                  <a:pt x="5692436" y="1284594"/>
                  <a:pt x="5733781" y="1422598"/>
                </a:cubicBezTo>
                <a:cubicBezTo>
                  <a:pt x="5775126" y="1560602"/>
                  <a:pt x="5683419" y="1812276"/>
                  <a:pt x="5733781" y="1925979"/>
                </a:cubicBezTo>
                <a:cubicBezTo>
                  <a:pt x="5784143" y="2039682"/>
                  <a:pt x="5717974" y="2333060"/>
                  <a:pt x="5733781" y="2560677"/>
                </a:cubicBezTo>
                <a:cubicBezTo>
                  <a:pt x="5749588" y="2788294"/>
                  <a:pt x="5724673" y="2989687"/>
                  <a:pt x="5733781" y="3195375"/>
                </a:cubicBezTo>
                <a:cubicBezTo>
                  <a:pt x="5742889" y="3401063"/>
                  <a:pt x="5661664" y="3618524"/>
                  <a:pt x="5733781" y="3830073"/>
                </a:cubicBezTo>
                <a:cubicBezTo>
                  <a:pt x="5805898" y="4041622"/>
                  <a:pt x="5714994" y="4259380"/>
                  <a:pt x="5733781" y="4377226"/>
                </a:cubicBezTo>
                <a:cubicBezTo>
                  <a:pt x="5464549" y="4394146"/>
                  <a:pt x="5340608" y="4359486"/>
                  <a:pt x="5103065" y="4377226"/>
                </a:cubicBezTo>
                <a:cubicBezTo>
                  <a:pt x="4865522" y="4394966"/>
                  <a:pt x="4690827" y="4304682"/>
                  <a:pt x="4415011" y="4377226"/>
                </a:cubicBezTo>
                <a:cubicBezTo>
                  <a:pt x="4139195" y="4449770"/>
                  <a:pt x="4014436" y="4338535"/>
                  <a:pt x="3841633" y="4377226"/>
                </a:cubicBezTo>
                <a:cubicBezTo>
                  <a:pt x="3668830" y="4415917"/>
                  <a:pt x="3465094" y="4329836"/>
                  <a:pt x="3268255" y="4377226"/>
                </a:cubicBezTo>
                <a:cubicBezTo>
                  <a:pt x="3071416" y="4424616"/>
                  <a:pt x="2856621" y="4364732"/>
                  <a:pt x="2637539" y="4377226"/>
                </a:cubicBezTo>
                <a:cubicBezTo>
                  <a:pt x="2418457" y="4389720"/>
                  <a:pt x="2282098" y="4335375"/>
                  <a:pt x="2178837" y="4377226"/>
                </a:cubicBezTo>
                <a:cubicBezTo>
                  <a:pt x="2075576" y="4419077"/>
                  <a:pt x="1830738" y="4362668"/>
                  <a:pt x="1548121" y="4377226"/>
                </a:cubicBezTo>
                <a:cubicBezTo>
                  <a:pt x="1265504" y="4391784"/>
                  <a:pt x="1209309" y="4363703"/>
                  <a:pt x="1089418" y="4377226"/>
                </a:cubicBezTo>
                <a:cubicBezTo>
                  <a:pt x="969527" y="4390749"/>
                  <a:pt x="732670" y="4341362"/>
                  <a:pt x="630716" y="4377226"/>
                </a:cubicBezTo>
                <a:cubicBezTo>
                  <a:pt x="528762" y="4413090"/>
                  <a:pt x="235212" y="4333590"/>
                  <a:pt x="0" y="4377226"/>
                </a:cubicBezTo>
                <a:cubicBezTo>
                  <a:pt x="-50209" y="4081796"/>
                  <a:pt x="64496" y="4035529"/>
                  <a:pt x="0" y="3742528"/>
                </a:cubicBezTo>
                <a:cubicBezTo>
                  <a:pt x="-64496" y="3449527"/>
                  <a:pt x="14061" y="3493516"/>
                  <a:pt x="0" y="3326692"/>
                </a:cubicBezTo>
                <a:cubicBezTo>
                  <a:pt x="-14061" y="3159868"/>
                  <a:pt x="60148" y="2968577"/>
                  <a:pt x="0" y="2691994"/>
                </a:cubicBezTo>
                <a:cubicBezTo>
                  <a:pt x="-60148" y="2415411"/>
                  <a:pt x="44397" y="2265805"/>
                  <a:pt x="0" y="2101068"/>
                </a:cubicBezTo>
                <a:cubicBezTo>
                  <a:pt x="-44397" y="1936331"/>
                  <a:pt x="60256" y="1722629"/>
                  <a:pt x="0" y="1553915"/>
                </a:cubicBezTo>
                <a:cubicBezTo>
                  <a:pt x="-60256" y="1385201"/>
                  <a:pt x="27604" y="1298886"/>
                  <a:pt x="0" y="1094307"/>
                </a:cubicBezTo>
                <a:cubicBezTo>
                  <a:pt x="-27604" y="889728"/>
                  <a:pt x="1158" y="864952"/>
                  <a:pt x="0" y="678470"/>
                </a:cubicBezTo>
                <a:cubicBezTo>
                  <a:pt x="-1158" y="491988"/>
                  <a:pt x="26367" y="317737"/>
                  <a:pt x="0" y="0"/>
                </a:cubicBezTo>
                <a:close/>
              </a:path>
            </a:pathLst>
          </a:cu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4582150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F7643C-287D-C2FF-B47C-9EEA984CBB06}"/>
              </a:ext>
            </a:extLst>
          </p:cNvPr>
          <p:cNvSpPr/>
          <p:nvPr/>
        </p:nvSpPr>
        <p:spPr>
          <a:xfrm>
            <a:off x="6431891" y="2269167"/>
            <a:ext cx="2252428" cy="57288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AEF0F-8B0C-CEB4-1EB3-01A9F1650F6B}"/>
              </a:ext>
            </a:extLst>
          </p:cNvPr>
          <p:cNvSpPr txBox="1"/>
          <p:nvPr/>
        </p:nvSpPr>
        <p:spPr>
          <a:xfrm>
            <a:off x="10221686" y="1705965"/>
            <a:ext cx="131445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SCD Term (Green Box)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7CC4A-DB63-8872-834D-BB2F724B7B67}"/>
              </a:ext>
            </a:extLst>
          </p:cNvPr>
          <p:cNvCxnSpPr>
            <a:cxnSpLocks/>
          </p:cNvCxnSpPr>
          <p:nvPr/>
        </p:nvCxnSpPr>
        <p:spPr>
          <a:xfrm flipH="1" flipV="1">
            <a:off x="2201166" y="2737448"/>
            <a:ext cx="2415595" cy="3013302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36892F-67BF-B5D1-03A4-1D23EFA71509}"/>
              </a:ext>
            </a:extLst>
          </p:cNvPr>
          <p:cNvCxnSpPr>
            <a:cxnSpLocks/>
            <a:stCxn id="10" idx="0"/>
            <a:endCxn id="11" idx="1"/>
          </p:cNvCxnSpPr>
          <p:nvPr/>
        </p:nvCxnSpPr>
        <p:spPr>
          <a:xfrm flipV="1">
            <a:off x="7558105" y="2029131"/>
            <a:ext cx="2663581" cy="240036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20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Battery State/Control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1" y="2001442"/>
            <a:ext cx="5529824" cy="4561287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3234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 – The Coefficient fo</a:t>
                </a:r>
                <a:r>
                  <a:rPr lang="en-US" sz="2000" dirty="0"/>
                  <a:t>r the </a:t>
                </a:r>
                <a:r>
                  <a:rPr lang="en-US" sz="2000" b="1" dirty="0">
                    <a:solidFill>
                      <a:srgbClr val="92D050"/>
                    </a:solidFill>
                  </a:rPr>
                  <a:t>Green Box </a:t>
                </a:r>
                <a:r>
                  <a:rPr lang="en-US" sz="2000" dirty="0"/>
                  <a:t>term p</a:t>
                </a:r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enalizing SCD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2DA8ACA-127A-4266-5AE0-E34682A20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312121"/>
            <a:ext cx="4996126" cy="3342689"/>
          </a:xfrm>
          <a:prstGeom prst="rect">
            <a:avLst/>
          </a:prstGeom>
          <a:ln>
            <a:solidFill>
              <a:srgbClr val="002D6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9E8DA-FD4E-7D29-FF19-79F98B19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74" y="1966846"/>
            <a:ext cx="9051606" cy="1101263"/>
          </a:xfrm>
          <a:custGeom>
            <a:avLst/>
            <a:gdLst>
              <a:gd name="connsiteX0" fmla="*/ 0 w 9051606"/>
              <a:gd name="connsiteY0" fmla="*/ 0 h 1101263"/>
              <a:gd name="connsiteX1" fmla="*/ 384693 w 9051606"/>
              <a:gd name="connsiteY1" fmla="*/ 0 h 1101263"/>
              <a:gd name="connsiteX2" fmla="*/ 678870 w 9051606"/>
              <a:gd name="connsiteY2" fmla="*/ 0 h 1101263"/>
              <a:gd name="connsiteX3" fmla="*/ 973048 w 9051606"/>
              <a:gd name="connsiteY3" fmla="*/ 0 h 1101263"/>
              <a:gd name="connsiteX4" fmla="*/ 1448257 w 9051606"/>
              <a:gd name="connsiteY4" fmla="*/ 0 h 1101263"/>
              <a:gd name="connsiteX5" fmla="*/ 2104498 w 9051606"/>
              <a:gd name="connsiteY5" fmla="*/ 0 h 1101263"/>
              <a:gd name="connsiteX6" fmla="*/ 2670224 w 9051606"/>
              <a:gd name="connsiteY6" fmla="*/ 0 h 1101263"/>
              <a:gd name="connsiteX7" fmla="*/ 2964401 w 9051606"/>
              <a:gd name="connsiteY7" fmla="*/ 0 h 1101263"/>
              <a:gd name="connsiteX8" fmla="*/ 3439610 w 9051606"/>
              <a:gd name="connsiteY8" fmla="*/ 0 h 1101263"/>
              <a:gd name="connsiteX9" fmla="*/ 3824304 w 9051606"/>
              <a:gd name="connsiteY9" fmla="*/ 0 h 1101263"/>
              <a:gd name="connsiteX10" fmla="*/ 4118481 w 9051606"/>
              <a:gd name="connsiteY10" fmla="*/ 0 h 1101263"/>
              <a:gd name="connsiteX11" fmla="*/ 4684206 w 9051606"/>
              <a:gd name="connsiteY11" fmla="*/ 0 h 1101263"/>
              <a:gd name="connsiteX12" fmla="*/ 5068899 w 9051606"/>
              <a:gd name="connsiteY12" fmla="*/ 0 h 1101263"/>
              <a:gd name="connsiteX13" fmla="*/ 5363077 w 9051606"/>
              <a:gd name="connsiteY13" fmla="*/ 0 h 1101263"/>
              <a:gd name="connsiteX14" fmla="*/ 5747770 w 9051606"/>
              <a:gd name="connsiteY14" fmla="*/ 0 h 1101263"/>
              <a:gd name="connsiteX15" fmla="*/ 6313495 w 9051606"/>
              <a:gd name="connsiteY15" fmla="*/ 0 h 1101263"/>
              <a:gd name="connsiteX16" fmla="*/ 6788704 w 9051606"/>
              <a:gd name="connsiteY16" fmla="*/ 0 h 1101263"/>
              <a:gd name="connsiteX17" fmla="*/ 7354430 w 9051606"/>
              <a:gd name="connsiteY17" fmla="*/ 0 h 1101263"/>
              <a:gd name="connsiteX18" fmla="*/ 7648607 w 9051606"/>
              <a:gd name="connsiteY18" fmla="*/ 0 h 1101263"/>
              <a:gd name="connsiteX19" fmla="*/ 8304849 w 9051606"/>
              <a:gd name="connsiteY19" fmla="*/ 0 h 1101263"/>
              <a:gd name="connsiteX20" fmla="*/ 9051606 w 9051606"/>
              <a:gd name="connsiteY20" fmla="*/ 0 h 1101263"/>
              <a:gd name="connsiteX21" fmla="*/ 9051606 w 9051606"/>
              <a:gd name="connsiteY21" fmla="*/ 550632 h 1101263"/>
              <a:gd name="connsiteX22" fmla="*/ 9051606 w 9051606"/>
              <a:gd name="connsiteY22" fmla="*/ 1101263 h 1101263"/>
              <a:gd name="connsiteX23" fmla="*/ 8304849 w 9051606"/>
              <a:gd name="connsiteY23" fmla="*/ 1101263 h 1101263"/>
              <a:gd name="connsiteX24" fmla="*/ 7739123 w 9051606"/>
              <a:gd name="connsiteY24" fmla="*/ 1101263 h 1101263"/>
              <a:gd name="connsiteX25" fmla="*/ 7082882 w 9051606"/>
              <a:gd name="connsiteY25" fmla="*/ 1101263 h 1101263"/>
              <a:gd name="connsiteX26" fmla="*/ 6426640 w 9051606"/>
              <a:gd name="connsiteY26" fmla="*/ 1101263 h 1101263"/>
              <a:gd name="connsiteX27" fmla="*/ 5679883 w 9051606"/>
              <a:gd name="connsiteY27" fmla="*/ 1101263 h 1101263"/>
              <a:gd name="connsiteX28" fmla="*/ 5114157 w 9051606"/>
              <a:gd name="connsiteY28" fmla="*/ 1101263 h 1101263"/>
              <a:gd name="connsiteX29" fmla="*/ 4638948 w 9051606"/>
              <a:gd name="connsiteY29" fmla="*/ 1101263 h 1101263"/>
              <a:gd name="connsiteX30" fmla="*/ 4163739 w 9051606"/>
              <a:gd name="connsiteY30" fmla="*/ 1101263 h 1101263"/>
              <a:gd name="connsiteX31" fmla="*/ 3416981 w 9051606"/>
              <a:gd name="connsiteY31" fmla="*/ 1101263 h 1101263"/>
              <a:gd name="connsiteX32" fmla="*/ 3122804 w 9051606"/>
              <a:gd name="connsiteY32" fmla="*/ 1101263 h 1101263"/>
              <a:gd name="connsiteX33" fmla="*/ 2647595 w 9051606"/>
              <a:gd name="connsiteY33" fmla="*/ 1101263 h 1101263"/>
              <a:gd name="connsiteX34" fmla="*/ 1900837 w 9051606"/>
              <a:gd name="connsiteY34" fmla="*/ 1101263 h 1101263"/>
              <a:gd name="connsiteX35" fmla="*/ 1425628 w 9051606"/>
              <a:gd name="connsiteY35" fmla="*/ 1101263 h 1101263"/>
              <a:gd name="connsiteX36" fmla="*/ 950419 w 9051606"/>
              <a:gd name="connsiteY36" fmla="*/ 1101263 h 1101263"/>
              <a:gd name="connsiteX37" fmla="*/ 565725 w 9051606"/>
              <a:gd name="connsiteY37" fmla="*/ 1101263 h 1101263"/>
              <a:gd name="connsiteX38" fmla="*/ 0 w 9051606"/>
              <a:gd name="connsiteY38" fmla="*/ 1101263 h 1101263"/>
              <a:gd name="connsiteX39" fmla="*/ 0 w 9051606"/>
              <a:gd name="connsiteY39" fmla="*/ 561644 h 1101263"/>
              <a:gd name="connsiteX40" fmla="*/ 0 w 9051606"/>
              <a:gd name="connsiteY40" fmla="*/ 0 h 110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051606" h="1101263" fill="none" extrusionOk="0">
                <a:moveTo>
                  <a:pt x="0" y="0"/>
                </a:moveTo>
                <a:cubicBezTo>
                  <a:pt x="140978" y="-31375"/>
                  <a:pt x="240869" y="26140"/>
                  <a:pt x="384693" y="0"/>
                </a:cubicBezTo>
                <a:cubicBezTo>
                  <a:pt x="528517" y="-26140"/>
                  <a:pt x="593466" y="1346"/>
                  <a:pt x="678870" y="0"/>
                </a:cubicBezTo>
                <a:cubicBezTo>
                  <a:pt x="764274" y="-1346"/>
                  <a:pt x="867120" y="14672"/>
                  <a:pt x="973048" y="0"/>
                </a:cubicBezTo>
                <a:cubicBezTo>
                  <a:pt x="1078976" y="-14672"/>
                  <a:pt x="1231867" y="13736"/>
                  <a:pt x="1448257" y="0"/>
                </a:cubicBezTo>
                <a:cubicBezTo>
                  <a:pt x="1664647" y="-13736"/>
                  <a:pt x="1924811" y="21693"/>
                  <a:pt x="2104498" y="0"/>
                </a:cubicBezTo>
                <a:cubicBezTo>
                  <a:pt x="2284185" y="-21693"/>
                  <a:pt x="2393676" y="5635"/>
                  <a:pt x="2670224" y="0"/>
                </a:cubicBezTo>
                <a:cubicBezTo>
                  <a:pt x="2946772" y="-5635"/>
                  <a:pt x="2874217" y="25928"/>
                  <a:pt x="2964401" y="0"/>
                </a:cubicBezTo>
                <a:cubicBezTo>
                  <a:pt x="3054585" y="-25928"/>
                  <a:pt x="3218343" y="43843"/>
                  <a:pt x="3439610" y="0"/>
                </a:cubicBezTo>
                <a:cubicBezTo>
                  <a:pt x="3660877" y="-43843"/>
                  <a:pt x="3635178" y="19978"/>
                  <a:pt x="3824304" y="0"/>
                </a:cubicBezTo>
                <a:cubicBezTo>
                  <a:pt x="4013430" y="-19978"/>
                  <a:pt x="4056733" y="24109"/>
                  <a:pt x="4118481" y="0"/>
                </a:cubicBezTo>
                <a:cubicBezTo>
                  <a:pt x="4180229" y="-24109"/>
                  <a:pt x="4484824" y="5518"/>
                  <a:pt x="4684206" y="0"/>
                </a:cubicBezTo>
                <a:cubicBezTo>
                  <a:pt x="4883588" y="-5518"/>
                  <a:pt x="4891395" y="942"/>
                  <a:pt x="5068899" y="0"/>
                </a:cubicBezTo>
                <a:cubicBezTo>
                  <a:pt x="5246403" y="-942"/>
                  <a:pt x="5257176" y="21310"/>
                  <a:pt x="5363077" y="0"/>
                </a:cubicBezTo>
                <a:cubicBezTo>
                  <a:pt x="5468978" y="-21310"/>
                  <a:pt x="5667115" y="3730"/>
                  <a:pt x="5747770" y="0"/>
                </a:cubicBezTo>
                <a:cubicBezTo>
                  <a:pt x="5828425" y="-3730"/>
                  <a:pt x="6070391" y="4017"/>
                  <a:pt x="6313495" y="0"/>
                </a:cubicBezTo>
                <a:cubicBezTo>
                  <a:pt x="6556600" y="-4017"/>
                  <a:pt x="6621678" y="14546"/>
                  <a:pt x="6788704" y="0"/>
                </a:cubicBezTo>
                <a:cubicBezTo>
                  <a:pt x="6955730" y="-14546"/>
                  <a:pt x="7105381" y="14814"/>
                  <a:pt x="7354430" y="0"/>
                </a:cubicBezTo>
                <a:cubicBezTo>
                  <a:pt x="7603479" y="-14814"/>
                  <a:pt x="7523794" y="22416"/>
                  <a:pt x="7648607" y="0"/>
                </a:cubicBezTo>
                <a:cubicBezTo>
                  <a:pt x="7773420" y="-22416"/>
                  <a:pt x="8138243" y="64193"/>
                  <a:pt x="8304849" y="0"/>
                </a:cubicBezTo>
                <a:cubicBezTo>
                  <a:pt x="8471455" y="-64193"/>
                  <a:pt x="8880333" y="57774"/>
                  <a:pt x="9051606" y="0"/>
                </a:cubicBezTo>
                <a:cubicBezTo>
                  <a:pt x="9053698" y="225148"/>
                  <a:pt x="9010629" y="392247"/>
                  <a:pt x="9051606" y="550632"/>
                </a:cubicBezTo>
                <a:cubicBezTo>
                  <a:pt x="9092583" y="709017"/>
                  <a:pt x="9005458" y="971974"/>
                  <a:pt x="9051606" y="1101263"/>
                </a:cubicBezTo>
                <a:cubicBezTo>
                  <a:pt x="8813690" y="1131169"/>
                  <a:pt x="8660988" y="1090845"/>
                  <a:pt x="8304849" y="1101263"/>
                </a:cubicBezTo>
                <a:cubicBezTo>
                  <a:pt x="7948710" y="1111681"/>
                  <a:pt x="7894802" y="1081421"/>
                  <a:pt x="7739123" y="1101263"/>
                </a:cubicBezTo>
                <a:cubicBezTo>
                  <a:pt x="7583444" y="1121105"/>
                  <a:pt x="7373530" y="1058883"/>
                  <a:pt x="7082882" y="1101263"/>
                </a:cubicBezTo>
                <a:cubicBezTo>
                  <a:pt x="6792234" y="1143643"/>
                  <a:pt x="6741315" y="1035719"/>
                  <a:pt x="6426640" y="1101263"/>
                </a:cubicBezTo>
                <a:cubicBezTo>
                  <a:pt x="6111965" y="1166807"/>
                  <a:pt x="6012760" y="1036443"/>
                  <a:pt x="5679883" y="1101263"/>
                </a:cubicBezTo>
                <a:cubicBezTo>
                  <a:pt x="5347006" y="1166083"/>
                  <a:pt x="5390339" y="1098589"/>
                  <a:pt x="5114157" y="1101263"/>
                </a:cubicBezTo>
                <a:cubicBezTo>
                  <a:pt x="4837975" y="1103937"/>
                  <a:pt x="4862765" y="1064374"/>
                  <a:pt x="4638948" y="1101263"/>
                </a:cubicBezTo>
                <a:cubicBezTo>
                  <a:pt x="4415131" y="1138152"/>
                  <a:pt x="4328614" y="1092853"/>
                  <a:pt x="4163739" y="1101263"/>
                </a:cubicBezTo>
                <a:cubicBezTo>
                  <a:pt x="3998864" y="1109673"/>
                  <a:pt x="3719480" y="1054214"/>
                  <a:pt x="3416981" y="1101263"/>
                </a:cubicBezTo>
                <a:cubicBezTo>
                  <a:pt x="3114482" y="1148312"/>
                  <a:pt x="3227834" y="1093043"/>
                  <a:pt x="3122804" y="1101263"/>
                </a:cubicBezTo>
                <a:cubicBezTo>
                  <a:pt x="3017774" y="1109483"/>
                  <a:pt x="2880780" y="1097627"/>
                  <a:pt x="2647595" y="1101263"/>
                </a:cubicBezTo>
                <a:cubicBezTo>
                  <a:pt x="2414410" y="1104899"/>
                  <a:pt x="2214156" y="1033821"/>
                  <a:pt x="1900837" y="1101263"/>
                </a:cubicBezTo>
                <a:cubicBezTo>
                  <a:pt x="1587518" y="1168705"/>
                  <a:pt x="1564401" y="1047016"/>
                  <a:pt x="1425628" y="1101263"/>
                </a:cubicBezTo>
                <a:cubicBezTo>
                  <a:pt x="1286855" y="1155510"/>
                  <a:pt x="1067418" y="1088287"/>
                  <a:pt x="950419" y="1101263"/>
                </a:cubicBezTo>
                <a:cubicBezTo>
                  <a:pt x="833420" y="1114239"/>
                  <a:pt x="715439" y="1098108"/>
                  <a:pt x="565725" y="1101263"/>
                </a:cubicBezTo>
                <a:cubicBezTo>
                  <a:pt x="416011" y="1104418"/>
                  <a:pt x="165579" y="1056969"/>
                  <a:pt x="0" y="1101263"/>
                </a:cubicBezTo>
                <a:cubicBezTo>
                  <a:pt x="-50095" y="917732"/>
                  <a:pt x="53185" y="802197"/>
                  <a:pt x="0" y="561644"/>
                </a:cubicBezTo>
                <a:cubicBezTo>
                  <a:pt x="-53185" y="321091"/>
                  <a:pt x="18725" y="279749"/>
                  <a:pt x="0" y="0"/>
                </a:cubicBezTo>
                <a:close/>
              </a:path>
              <a:path w="9051606" h="1101263" stroke="0" extrusionOk="0">
                <a:moveTo>
                  <a:pt x="0" y="0"/>
                </a:moveTo>
                <a:cubicBezTo>
                  <a:pt x="137297" y="-55312"/>
                  <a:pt x="317867" y="63208"/>
                  <a:pt x="565725" y="0"/>
                </a:cubicBezTo>
                <a:cubicBezTo>
                  <a:pt x="813584" y="-63208"/>
                  <a:pt x="1080350" y="9508"/>
                  <a:pt x="1312483" y="0"/>
                </a:cubicBezTo>
                <a:cubicBezTo>
                  <a:pt x="1544616" y="-9508"/>
                  <a:pt x="1817832" y="58148"/>
                  <a:pt x="1968724" y="0"/>
                </a:cubicBezTo>
                <a:cubicBezTo>
                  <a:pt x="2119616" y="-58148"/>
                  <a:pt x="2129640" y="2976"/>
                  <a:pt x="2262902" y="0"/>
                </a:cubicBezTo>
                <a:cubicBezTo>
                  <a:pt x="2396164" y="-2976"/>
                  <a:pt x="2644286" y="31267"/>
                  <a:pt x="2919143" y="0"/>
                </a:cubicBezTo>
                <a:cubicBezTo>
                  <a:pt x="3194000" y="-31267"/>
                  <a:pt x="3454834" y="32564"/>
                  <a:pt x="3665900" y="0"/>
                </a:cubicBezTo>
                <a:cubicBezTo>
                  <a:pt x="3876966" y="-32564"/>
                  <a:pt x="3950265" y="28257"/>
                  <a:pt x="4141110" y="0"/>
                </a:cubicBezTo>
                <a:cubicBezTo>
                  <a:pt x="4331955" y="-28257"/>
                  <a:pt x="4314685" y="26974"/>
                  <a:pt x="4435287" y="0"/>
                </a:cubicBezTo>
                <a:cubicBezTo>
                  <a:pt x="4555889" y="-26974"/>
                  <a:pt x="4879914" y="38087"/>
                  <a:pt x="5182044" y="0"/>
                </a:cubicBezTo>
                <a:cubicBezTo>
                  <a:pt x="5484174" y="-38087"/>
                  <a:pt x="5717499" y="44537"/>
                  <a:pt x="5928802" y="0"/>
                </a:cubicBezTo>
                <a:cubicBezTo>
                  <a:pt x="6140105" y="-44537"/>
                  <a:pt x="6456269" y="60927"/>
                  <a:pt x="6675559" y="0"/>
                </a:cubicBezTo>
                <a:cubicBezTo>
                  <a:pt x="6894849" y="-60927"/>
                  <a:pt x="7019446" y="1463"/>
                  <a:pt x="7150769" y="0"/>
                </a:cubicBezTo>
                <a:cubicBezTo>
                  <a:pt x="7282092" y="-1463"/>
                  <a:pt x="7434516" y="25618"/>
                  <a:pt x="7625978" y="0"/>
                </a:cubicBezTo>
                <a:cubicBezTo>
                  <a:pt x="7817440" y="-25618"/>
                  <a:pt x="8125532" y="24299"/>
                  <a:pt x="8372736" y="0"/>
                </a:cubicBezTo>
                <a:cubicBezTo>
                  <a:pt x="8619940" y="-24299"/>
                  <a:pt x="8803544" y="44509"/>
                  <a:pt x="9051606" y="0"/>
                </a:cubicBezTo>
                <a:cubicBezTo>
                  <a:pt x="9109260" y="177762"/>
                  <a:pt x="9047627" y="295600"/>
                  <a:pt x="9051606" y="528606"/>
                </a:cubicBezTo>
                <a:cubicBezTo>
                  <a:pt x="9055585" y="761612"/>
                  <a:pt x="8983454" y="888108"/>
                  <a:pt x="9051606" y="1101263"/>
                </a:cubicBezTo>
                <a:cubicBezTo>
                  <a:pt x="8868664" y="1104992"/>
                  <a:pt x="8692996" y="1053569"/>
                  <a:pt x="8485881" y="1101263"/>
                </a:cubicBezTo>
                <a:cubicBezTo>
                  <a:pt x="8278767" y="1148957"/>
                  <a:pt x="8000423" y="1082397"/>
                  <a:pt x="7739123" y="1101263"/>
                </a:cubicBezTo>
                <a:cubicBezTo>
                  <a:pt x="7477823" y="1120129"/>
                  <a:pt x="7328145" y="1079117"/>
                  <a:pt x="6992366" y="1101263"/>
                </a:cubicBezTo>
                <a:cubicBezTo>
                  <a:pt x="6656587" y="1123409"/>
                  <a:pt x="6616945" y="1026084"/>
                  <a:pt x="6245608" y="1101263"/>
                </a:cubicBezTo>
                <a:cubicBezTo>
                  <a:pt x="5874271" y="1176442"/>
                  <a:pt x="5974540" y="1078525"/>
                  <a:pt x="5770399" y="1101263"/>
                </a:cubicBezTo>
                <a:cubicBezTo>
                  <a:pt x="5566258" y="1124001"/>
                  <a:pt x="5541396" y="1075789"/>
                  <a:pt x="5385706" y="1101263"/>
                </a:cubicBezTo>
                <a:cubicBezTo>
                  <a:pt x="5230016" y="1126737"/>
                  <a:pt x="5173560" y="1091928"/>
                  <a:pt x="5091528" y="1101263"/>
                </a:cubicBezTo>
                <a:cubicBezTo>
                  <a:pt x="5009496" y="1110598"/>
                  <a:pt x="4881521" y="1074460"/>
                  <a:pt x="4706835" y="1101263"/>
                </a:cubicBezTo>
                <a:cubicBezTo>
                  <a:pt x="4532149" y="1128066"/>
                  <a:pt x="4198980" y="1041404"/>
                  <a:pt x="4050594" y="1101263"/>
                </a:cubicBezTo>
                <a:cubicBezTo>
                  <a:pt x="3902208" y="1161122"/>
                  <a:pt x="3777755" y="1060839"/>
                  <a:pt x="3665900" y="1101263"/>
                </a:cubicBezTo>
                <a:cubicBezTo>
                  <a:pt x="3554045" y="1141687"/>
                  <a:pt x="3434545" y="1074537"/>
                  <a:pt x="3281207" y="1101263"/>
                </a:cubicBezTo>
                <a:cubicBezTo>
                  <a:pt x="3127869" y="1127989"/>
                  <a:pt x="2911351" y="1097217"/>
                  <a:pt x="2805998" y="1101263"/>
                </a:cubicBezTo>
                <a:cubicBezTo>
                  <a:pt x="2700645" y="1105309"/>
                  <a:pt x="2581868" y="1088500"/>
                  <a:pt x="2511821" y="1101263"/>
                </a:cubicBezTo>
                <a:cubicBezTo>
                  <a:pt x="2441774" y="1114026"/>
                  <a:pt x="2118498" y="1098840"/>
                  <a:pt x="1765063" y="1101263"/>
                </a:cubicBezTo>
                <a:cubicBezTo>
                  <a:pt x="1411628" y="1103686"/>
                  <a:pt x="1467082" y="1092732"/>
                  <a:pt x="1380370" y="1101263"/>
                </a:cubicBezTo>
                <a:cubicBezTo>
                  <a:pt x="1293658" y="1109794"/>
                  <a:pt x="923858" y="1043304"/>
                  <a:pt x="633612" y="1101263"/>
                </a:cubicBezTo>
                <a:cubicBezTo>
                  <a:pt x="343366" y="1159222"/>
                  <a:pt x="315418" y="1073101"/>
                  <a:pt x="0" y="1101263"/>
                </a:cubicBezTo>
                <a:cubicBezTo>
                  <a:pt x="-43574" y="845521"/>
                  <a:pt x="28479" y="760135"/>
                  <a:pt x="0" y="539619"/>
                </a:cubicBezTo>
                <a:cubicBezTo>
                  <a:pt x="-28479" y="319103"/>
                  <a:pt x="13901" y="189399"/>
                  <a:pt x="0" y="0"/>
                </a:cubicBezTo>
                <a:close/>
              </a:path>
            </a:pathLst>
          </a:custGeom>
          <a:ln>
            <a:solidFill>
              <a:srgbClr val="002D61"/>
            </a:solidFill>
            <a:extLst>
              <a:ext uri="{C807C97D-BFC1-408E-A445-0C87EB9F89A2}">
                <ask:lineSketchStyleProps xmlns:ask="http://schemas.microsoft.com/office/drawing/2018/sketchyshapes" sd="9623100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92B20-39A1-CAB4-F06A-947AEAF58EAB}"/>
              </a:ext>
            </a:extLst>
          </p:cNvPr>
          <p:cNvSpPr/>
          <p:nvPr/>
        </p:nvSpPr>
        <p:spPr>
          <a:xfrm>
            <a:off x="5495730" y="2381337"/>
            <a:ext cx="212846" cy="272279"/>
          </a:xfrm>
          <a:prstGeom prst="rect">
            <a:avLst/>
          </a:prstGeom>
          <a:solidFill>
            <a:srgbClr val="9558B2">
              <a:alpha val="61000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45071-CD24-BF06-74D2-B0EF063B47B4}"/>
              </a:ext>
            </a:extLst>
          </p:cNvPr>
          <p:cNvSpPr/>
          <p:nvPr/>
        </p:nvSpPr>
        <p:spPr>
          <a:xfrm>
            <a:off x="5708576" y="2106335"/>
            <a:ext cx="3099522" cy="8304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913DC2-1048-0CA8-2953-9D865D0311C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141861" y="2653616"/>
            <a:ext cx="4460292" cy="1050637"/>
          </a:xfrm>
          <a:prstGeom prst="straightConnector1">
            <a:avLst/>
          </a:prstGeom>
          <a:ln w="19050" cap="flat" cmpd="sng" algn="ctr">
            <a:solidFill>
              <a:srgbClr val="9558B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metric for quantifying effect of storage and DER power on the grid.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kern="120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b="0" i="1" kern="120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kern="120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𝑆𝑎𝑣𝑒</m:t>
                          </m:r>
                        </m:sub>
                      </m:sSub>
                    </m:oMath>
                  </m:oMathPara>
                </a14:m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B672A3F-FCE0-6A38-C5B6-B2EC28BC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746" y="2742947"/>
            <a:ext cx="6156349" cy="861171"/>
          </a:xfrm>
          <a:custGeom>
            <a:avLst/>
            <a:gdLst>
              <a:gd name="connsiteX0" fmla="*/ 0 w 6156349"/>
              <a:gd name="connsiteY0" fmla="*/ 0 h 861171"/>
              <a:gd name="connsiteX1" fmla="*/ 436541 w 6156349"/>
              <a:gd name="connsiteY1" fmla="*/ 0 h 861171"/>
              <a:gd name="connsiteX2" fmla="*/ 996209 w 6156349"/>
              <a:gd name="connsiteY2" fmla="*/ 0 h 861171"/>
              <a:gd name="connsiteX3" fmla="*/ 1432750 w 6156349"/>
              <a:gd name="connsiteY3" fmla="*/ 0 h 861171"/>
              <a:gd name="connsiteX4" fmla="*/ 2115545 w 6156349"/>
              <a:gd name="connsiteY4" fmla="*/ 0 h 861171"/>
              <a:gd name="connsiteX5" fmla="*/ 2490523 w 6156349"/>
              <a:gd name="connsiteY5" fmla="*/ 0 h 861171"/>
              <a:gd name="connsiteX6" fmla="*/ 2927064 w 6156349"/>
              <a:gd name="connsiteY6" fmla="*/ 0 h 861171"/>
              <a:gd name="connsiteX7" fmla="*/ 3609859 w 6156349"/>
              <a:gd name="connsiteY7" fmla="*/ 0 h 861171"/>
              <a:gd name="connsiteX8" fmla="*/ 3984837 w 6156349"/>
              <a:gd name="connsiteY8" fmla="*/ 0 h 861171"/>
              <a:gd name="connsiteX9" fmla="*/ 4421378 w 6156349"/>
              <a:gd name="connsiteY9" fmla="*/ 0 h 861171"/>
              <a:gd name="connsiteX10" fmla="*/ 5042609 w 6156349"/>
              <a:gd name="connsiteY10" fmla="*/ 0 h 861171"/>
              <a:gd name="connsiteX11" fmla="*/ 5602278 w 6156349"/>
              <a:gd name="connsiteY11" fmla="*/ 0 h 861171"/>
              <a:gd name="connsiteX12" fmla="*/ 6156349 w 6156349"/>
              <a:gd name="connsiteY12" fmla="*/ 0 h 861171"/>
              <a:gd name="connsiteX13" fmla="*/ 6156349 w 6156349"/>
              <a:gd name="connsiteY13" fmla="*/ 404750 h 861171"/>
              <a:gd name="connsiteX14" fmla="*/ 6156349 w 6156349"/>
              <a:gd name="connsiteY14" fmla="*/ 861171 h 861171"/>
              <a:gd name="connsiteX15" fmla="*/ 5596681 w 6156349"/>
              <a:gd name="connsiteY15" fmla="*/ 861171 h 861171"/>
              <a:gd name="connsiteX16" fmla="*/ 5098576 w 6156349"/>
              <a:gd name="connsiteY16" fmla="*/ 861171 h 861171"/>
              <a:gd name="connsiteX17" fmla="*/ 4600472 w 6156349"/>
              <a:gd name="connsiteY17" fmla="*/ 861171 h 861171"/>
              <a:gd name="connsiteX18" fmla="*/ 3917677 w 6156349"/>
              <a:gd name="connsiteY18" fmla="*/ 861171 h 861171"/>
              <a:gd name="connsiteX19" fmla="*/ 3234882 w 6156349"/>
              <a:gd name="connsiteY19" fmla="*/ 861171 h 861171"/>
              <a:gd name="connsiteX20" fmla="*/ 2675213 w 6156349"/>
              <a:gd name="connsiteY20" fmla="*/ 861171 h 861171"/>
              <a:gd name="connsiteX21" fmla="*/ 2300236 w 6156349"/>
              <a:gd name="connsiteY21" fmla="*/ 861171 h 861171"/>
              <a:gd name="connsiteX22" fmla="*/ 1679004 w 6156349"/>
              <a:gd name="connsiteY22" fmla="*/ 861171 h 861171"/>
              <a:gd name="connsiteX23" fmla="*/ 1180900 w 6156349"/>
              <a:gd name="connsiteY23" fmla="*/ 861171 h 861171"/>
              <a:gd name="connsiteX24" fmla="*/ 621232 w 6156349"/>
              <a:gd name="connsiteY24" fmla="*/ 861171 h 861171"/>
              <a:gd name="connsiteX25" fmla="*/ 0 w 6156349"/>
              <a:gd name="connsiteY25" fmla="*/ 861171 h 861171"/>
              <a:gd name="connsiteX26" fmla="*/ 0 w 6156349"/>
              <a:gd name="connsiteY26" fmla="*/ 447809 h 861171"/>
              <a:gd name="connsiteX27" fmla="*/ 0 w 6156349"/>
              <a:gd name="connsiteY27" fmla="*/ 0 h 8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56349" h="861171" fill="none" extrusionOk="0">
                <a:moveTo>
                  <a:pt x="0" y="0"/>
                </a:moveTo>
                <a:cubicBezTo>
                  <a:pt x="176271" y="-30472"/>
                  <a:pt x="244643" y="40510"/>
                  <a:pt x="436541" y="0"/>
                </a:cubicBezTo>
                <a:cubicBezTo>
                  <a:pt x="628439" y="-40510"/>
                  <a:pt x="836877" y="44651"/>
                  <a:pt x="996209" y="0"/>
                </a:cubicBezTo>
                <a:cubicBezTo>
                  <a:pt x="1155541" y="-44651"/>
                  <a:pt x="1278473" y="473"/>
                  <a:pt x="1432750" y="0"/>
                </a:cubicBezTo>
                <a:cubicBezTo>
                  <a:pt x="1587027" y="-473"/>
                  <a:pt x="1952223" y="38630"/>
                  <a:pt x="2115545" y="0"/>
                </a:cubicBezTo>
                <a:cubicBezTo>
                  <a:pt x="2278867" y="-38630"/>
                  <a:pt x="2305703" y="25568"/>
                  <a:pt x="2490523" y="0"/>
                </a:cubicBezTo>
                <a:cubicBezTo>
                  <a:pt x="2675343" y="-25568"/>
                  <a:pt x="2783723" y="33878"/>
                  <a:pt x="2927064" y="0"/>
                </a:cubicBezTo>
                <a:cubicBezTo>
                  <a:pt x="3070405" y="-33878"/>
                  <a:pt x="3396882" y="45109"/>
                  <a:pt x="3609859" y="0"/>
                </a:cubicBezTo>
                <a:cubicBezTo>
                  <a:pt x="3822836" y="-45109"/>
                  <a:pt x="3797905" y="28648"/>
                  <a:pt x="3984837" y="0"/>
                </a:cubicBezTo>
                <a:cubicBezTo>
                  <a:pt x="4171769" y="-28648"/>
                  <a:pt x="4206374" y="11947"/>
                  <a:pt x="4421378" y="0"/>
                </a:cubicBezTo>
                <a:cubicBezTo>
                  <a:pt x="4636382" y="-11947"/>
                  <a:pt x="4838410" y="68237"/>
                  <a:pt x="5042609" y="0"/>
                </a:cubicBezTo>
                <a:cubicBezTo>
                  <a:pt x="5246808" y="-68237"/>
                  <a:pt x="5490294" y="2736"/>
                  <a:pt x="5602278" y="0"/>
                </a:cubicBezTo>
                <a:cubicBezTo>
                  <a:pt x="5714262" y="-2736"/>
                  <a:pt x="6009006" y="45520"/>
                  <a:pt x="6156349" y="0"/>
                </a:cubicBezTo>
                <a:cubicBezTo>
                  <a:pt x="6160460" y="96220"/>
                  <a:pt x="6155596" y="313558"/>
                  <a:pt x="6156349" y="404750"/>
                </a:cubicBezTo>
                <a:cubicBezTo>
                  <a:pt x="6157102" y="495942"/>
                  <a:pt x="6123025" y="634783"/>
                  <a:pt x="6156349" y="861171"/>
                </a:cubicBezTo>
                <a:cubicBezTo>
                  <a:pt x="5913557" y="870286"/>
                  <a:pt x="5792949" y="831343"/>
                  <a:pt x="5596681" y="861171"/>
                </a:cubicBezTo>
                <a:cubicBezTo>
                  <a:pt x="5400413" y="890999"/>
                  <a:pt x="5297896" y="859516"/>
                  <a:pt x="5098576" y="861171"/>
                </a:cubicBezTo>
                <a:cubicBezTo>
                  <a:pt x="4899256" y="862826"/>
                  <a:pt x="4821383" y="813462"/>
                  <a:pt x="4600472" y="861171"/>
                </a:cubicBezTo>
                <a:cubicBezTo>
                  <a:pt x="4379561" y="908880"/>
                  <a:pt x="4115729" y="800838"/>
                  <a:pt x="3917677" y="861171"/>
                </a:cubicBezTo>
                <a:cubicBezTo>
                  <a:pt x="3719625" y="921504"/>
                  <a:pt x="3452923" y="847797"/>
                  <a:pt x="3234882" y="861171"/>
                </a:cubicBezTo>
                <a:cubicBezTo>
                  <a:pt x="3016841" y="874545"/>
                  <a:pt x="2853718" y="799117"/>
                  <a:pt x="2675213" y="861171"/>
                </a:cubicBezTo>
                <a:cubicBezTo>
                  <a:pt x="2496708" y="923225"/>
                  <a:pt x="2466211" y="838289"/>
                  <a:pt x="2300236" y="861171"/>
                </a:cubicBezTo>
                <a:cubicBezTo>
                  <a:pt x="2134261" y="884053"/>
                  <a:pt x="1903765" y="860471"/>
                  <a:pt x="1679004" y="861171"/>
                </a:cubicBezTo>
                <a:cubicBezTo>
                  <a:pt x="1454243" y="861871"/>
                  <a:pt x="1289842" y="844521"/>
                  <a:pt x="1180900" y="861171"/>
                </a:cubicBezTo>
                <a:cubicBezTo>
                  <a:pt x="1071958" y="877821"/>
                  <a:pt x="787693" y="859091"/>
                  <a:pt x="621232" y="861171"/>
                </a:cubicBezTo>
                <a:cubicBezTo>
                  <a:pt x="454771" y="863251"/>
                  <a:pt x="280527" y="856436"/>
                  <a:pt x="0" y="861171"/>
                </a:cubicBezTo>
                <a:cubicBezTo>
                  <a:pt x="-34859" y="658514"/>
                  <a:pt x="10301" y="646209"/>
                  <a:pt x="0" y="447809"/>
                </a:cubicBezTo>
                <a:cubicBezTo>
                  <a:pt x="-10301" y="249409"/>
                  <a:pt x="26780" y="210337"/>
                  <a:pt x="0" y="0"/>
                </a:cubicBezTo>
                <a:close/>
              </a:path>
              <a:path w="6156349" h="861171" stroke="0" extrusionOk="0">
                <a:moveTo>
                  <a:pt x="0" y="0"/>
                </a:moveTo>
                <a:cubicBezTo>
                  <a:pt x="136353" y="-37451"/>
                  <a:pt x="352653" y="12946"/>
                  <a:pt x="498105" y="0"/>
                </a:cubicBezTo>
                <a:cubicBezTo>
                  <a:pt x="643558" y="-12946"/>
                  <a:pt x="691413" y="8743"/>
                  <a:pt x="873082" y="0"/>
                </a:cubicBezTo>
                <a:cubicBezTo>
                  <a:pt x="1054751" y="-8743"/>
                  <a:pt x="1218283" y="3317"/>
                  <a:pt x="1309623" y="0"/>
                </a:cubicBezTo>
                <a:cubicBezTo>
                  <a:pt x="1400963" y="-3317"/>
                  <a:pt x="1628203" y="50461"/>
                  <a:pt x="1746164" y="0"/>
                </a:cubicBezTo>
                <a:cubicBezTo>
                  <a:pt x="1864125" y="-50461"/>
                  <a:pt x="2125121" y="62194"/>
                  <a:pt x="2367396" y="0"/>
                </a:cubicBezTo>
                <a:cubicBezTo>
                  <a:pt x="2609671" y="-62194"/>
                  <a:pt x="2715950" y="31072"/>
                  <a:pt x="2803937" y="0"/>
                </a:cubicBezTo>
                <a:cubicBezTo>
                  <a:pt x="2891924" y="-31072"/>
                  <a:pt x="3256706" y="49919"/>
                  <a:pt x="3425169" y="0"/>
                </a:cubicBezTo>
                <a:cubicBezTo>
                  <a:pt x="3593632" y="-49919"/>
                  <a:pt x="3643863" y="20995"/>
                  <a:pt x="3861710" y="0"/>
                </a:cubicBezTo>
                <a:cubicBezTo>
                  <a:pt x="4079557" y="-20995"/>
                  <a:pt x="4132415" y="48695"/>
                  <a:pt x="4359814" y="0"/>
                </a:cubicBezTo>
                <a:cubicBezTo>
                  <a:pt x="4587213" y="-48695"/>
                  <a:pt x="4771379" y="35836"/>
                  <a:pt x="4981046" y="0"/>
                </a:cubicBezTo>
                <a:cubicBezTo>
                  <a:pt x="5190713" y="-35836"/>
                  <a:pt x="5464663" y="13428"/>
                  <a:pt x="5602278" y="0"/>
                </a:cubicBezTo>
                <a:cubicBezTo>
                  <a:pt x="5739893" y="-13428"/>
                  <a:pt x="5993540" y="17872"/>
                  <a:pt x="6156349" y="0"/>
                </a:cubicBezTo>
                <a:cubicBezTo>
                  <a:pt x="6187991" y="188513"/>
                  <a:pt x="6148258" y="242882"/>
                  <a:pt x="6156349" y="430586"/>
                </a:cubicBezTo>
                <a:cubicBezTo>
                  <a:pt x="6164440" y="618290"/>
                  <a:pt x="6145125" y="673685"/>
                  <a:pt x="6156349" y="861171"/>
                </a:cubicBezTo>
                <a:cubicBezTo>
                  <a:pt x="5941333" y="886227"/>
                  <a:pt x="5813970" y="859362"/>
                  <a:pt x="5596681" y="861171"/>
                </a:cubicBezTo>
                <a:cubicBezTo>
                  <a:pt x="5379392" y="862980"/>
                  <a:pt x="5363033" y="819921"/>
                  <a:pt x="5221703" y="861171"/>
                </a:cubicBezTo>
                <a:cubicBezTo>
                  <a:pt x="5080373" y="902421"/>
                  <a:pt x="4950361" y="837111"/>
                  <a:pt x="4785162" y="861171"/>
                </a:cubicBezTo>
                <a:cubicBezTo>
                  <a:pt x="4619963" y="885231"/>
                  <a:pt x="4330780" y="793156"/>
                  <a:pt x="4163931" y="861171"/>
                </a:cubicBezTo>
                <a:cubicBezTo>
                  <a:pt x="3997082" y="929186"/>
                  <a:pt x="3880989" y="835359"/>
                  <a:pt x="3788953" y="861171"/>
                </a:cubicBezTo>
                <a:cubicBezTo>
                  <a:pt x="3696917" y="886983"/>
                  <a:pt x="3574667" y="826899"/>
                  <a:pt x="3413975" y="861171"/>
                </a:cubicBezTo>
                <a:cubicBezTo>
                  <a:pt x="3253283" y="895443"/>
                  <a:pt x="3024185" y="846886"/>
                  <a:pt x="2915871" y="861171"/>
                </a:cubicBezTo>
                <a:cubicBezTo>
                  <a:pt x="2807557" y="875456"/>
                  <a:pt x="2669511" y="822997"/>
                  <a:pt x="2479330" y="861171"/>
                </a:cubicBezTo>
                <a:cubicBezTo>
                  <a:pt x="2289149" y="899345"/>
                  <a:pt x="2186486" y="841509"/>
                  <a:pt x="2104352" y="861171"/>
                </a:cubicBezTo>
                <a:cubicBezTo>
                  <a:pt x="2022218" y="880833"/>
                  <a:pt x="1875998" y="817344"/>
                  <a:pt x="1667811" y="861171"/>
                </a:cubicBezTo>
                <a:cubicBezTo>
                  <a:pt x="1459624" y="904998"/>
                  <a:pt x="1380128" y="816063"/>
                  <a:pt x="1231270" y="861171"/>
                </a:cubicBezTo>
                <a:cubicBezTo>
                  <a:pt x="1082412" y="906279"/>
                  <a:pt x="981166" y="826994"/>
                  <a:pt x="733165" y="861171"/>
                </a:cubicBezTo>
                <a:cubicBezTo>
                  <a:pt x="485165" y="895348"/>
                  <a:pt x="210147" y="776224"/>
                  <a:pt x="0" y="861171"/>
                </a:cubicBezTo>
                <a:cubicBezTo>
                  <a:pt x="-32634" y="740709"/>
                  <a:pt x="1706" y="611417"/>
                  <a:pt x="0" y="413362"/>
                </a:cubicBezTo>
                <a:cubicBezTo>
                  <a:pt x="-1706" y="215307"/>
                  <a:pt x="23280" y="146560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9312300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E0C94F-8674-EE6C-EDEE-49A0FAD63061}"/>
                  </a:ext>
                </a:extLst>
              </p:cNvPr>
              <p:cNvSpPr txBox="1"/>
              <p:nvPr/>
            </p:nvSpPr>
            <p:spPr>
              <a:xfrm>
                <a:off x="2299252" y="4167809"/>
                <a:ext cx="74742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𝑆𝑎𝑣𝑒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↑ 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 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More savings in losses and substation power through batteries.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E0C94F-8674-EE6C-EDEE-49A0FAD63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52" y="4167809"/>
                <a:ext cx="747422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ACCCF46-34FE-0605-41D0-15D9E19B341A}"/>
              </a:ext>
            </a:extLst>
          </p:cNvPr>
          <p:cNvGrpSpPr/>
          <p:nvPr/>
        </p:nvGrpSpPr>
        <p:grpSpPr>
          <a:xfrm>
            <a:off x="490331" y="3449768"/>
            <a:ext cx="3869635" cy="1064469"/>
            <a:chOff x="490331" y="3449768"/>
            <a:chExt cx="3869635" cy="106446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0817482-EDF4-2B28-A9AB-43E2424B6856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2001079" y="3449768"/>
              <a:ext cx="2358887" cy="556638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89B0CCD-7E5D-D572-0E75-912082204CB0}"/>
                    </a:ext>
                  </a:extLst>
                </p:cNvPr>
                <p:cNvSpPr txBox="1"/>
                <p:nvPr/>
              </p:nvSpPr>
              <p:spPr>
                <a:xfrm>
                  <a:off x="490331" y="3498574"/>
                  <a:ext cx="1510748" cy="10156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</m:oMath>
                  </a14:m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Power flowing into the area indirectly via the substation (directly for Area 1).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89B0CCD-7E5D-D572-0E75-912082204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31" y="3498574"/>
                  <a:ext cx="1510748" cy="1015663"/>
                </a:xfrm>
                <a:prstGeom prst="rect">
                  <a:avLst/>
                </a:prstGeom>
                <a:blipFill>
                  <a:blip r:embed="rId5"/>
                  <a:stretch>
                    <a:fillRect b="-2959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91A7E8-0B32-F999-9DF3-96036EC5DA98}"/>
              </a:ext>
            </a:extLst>
          </p:cNvPr>
          <p:cNvGrpSpPr/>
          <p:nvPr/>
        </p:nvGrpSpPr>
        <p:grpSpPr>
          <a:xfrm>
            <a:off x="3339548" y="3498574"/>
            <a:ext cx="2219739" cy="2534060"/>
            <a:chOff x="3339548" y="3498574"/>
            <a:chExt cx="2219739" cy="253406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574EA1-AC9E-8D94-F800-9B33DCBA703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4850296" y="3498574"/>
              <a:ext cx="708991" cy="2210895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4B1754-92C5-5E83-D642-B2AC364EC672}"/>
                    </a:ext>
                  </a:extLst>
                </p:cNvPr>
                <p:cNvSpPr txBox="1"/>
                <p:nvPr/>
              </p:nvSpPr>
              <p:spPr>
                <a:xfrm>
                  <a:off x="3339548" y="5386303"/>
                  <a:ext cx="1510748" cy="64633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</m:oMath>
                  </a14:m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Solar generated power for the whole area.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4B1754-92C5-5E83-D642-B2AC364EC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9548" y="5386303"/>
                  <a:ext cx="1510748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B2E438-D730-C64A-9DCD-859C53527737}"/>
              </a:ext>
            </a:extLst>
          </p:cNvPr>
          <p:cNvGrpSpPr/>
          <p:nvPr/>
        </p:nvGrpSpPr>
        <p:grpSpPr>
          <a:xfrm>
            <a:off x="6556513" y="3498574"/>
            <a:ext cx="2540600" cy="2996699"/>
            <a:chOff x="6556513" y="3498574"/>
            <a:chExt cx="2540600" cy="299669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1B96DB-5CB3-BB60-38EE-DC0C7CE3091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556513" y="3498574"/>
              <a:ext cx="1785226" cy="2165702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C42EB42-A63D-BF38-B480-1DE91EFFA1AF}"/>
                    </a:ext>
                  </a:extLst>
                </p:cNvPr>
                <p:cNvSpPr txBox="1"/>
                <p:nvPr/>
              </p:nvSpPr>
              <p:spPr>
                <a:xfrm>
                  <a:off x="7586365" y="5664276"/>
                  <a:ext cx="1510748" cy="83099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</m:oMath>
                  </a14:m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Net real power injected into the area via batteries.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C42EB42-A63D-BF38-B480-1DE91EFFA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6365" y="5664276"/>
                  <a:ext cx="1510748" cy="830997"/>
                </a:xfrm>
                <a:prstGeom prst="rect">
                  <a:avLst/>
                </a:prstGeom>
                <a:blipFill>
                  <a:blip r:embed="rId7"/>
                  <a:stretch>
                    <a:fillRect b="-4348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692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Real Power Losses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lang="en-IN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𝐿𝑜𝑠𝑠𝑒𝑠</m:t>
                        </m:r>
                      </m:sub>
                    </m:sSub>
                    <m:r>
                      <a:rPr lang="en-US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US" sz="2000" i="1" kern="1200" dirty="0">
                    <a:ea typeface="+mn-ea"/>
                    <a:cs typeface="+mn-cs"/>
                  </a:rPr>
                  <a:t> </a:t>
                </a:r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vs </a:t>
                </a:r>
                <a14:m>
                  <m:oMath xmlns:m="http://schemas.openxmlformats.org/officeDocument/2006/math"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with a purple line&#10;&#10;Description automatically generated">
            <a:extLst>
              <a:ext uri="{FF2B5EF4-FFF2-40B4-BE49-F238E27FC236}">
                <a16:creationId xmlns:a16="http://schemas.microsoft.com/office/drawing/2014/main" id="{9F2B62A1-BA7D-3762-1306-70E2DEF26E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65" y="1955934"/>
            <a:ext cx="4208884" cy="3600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2" name="Picture 21" descr="A graph with a line going up&#10;&#10;Description automatically generated">
            <a:extLst>
              <a:ext uri="{FF2B5EF4-FFF2-40B4-BE49-F238E27FC236}">
                <a16:creationId xmlns:a16="http://schemas.microsoft.com/office/drawing/2014/main" id="{9F536477-EBA9-9619-E18C-A781734EDD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31" y="1949607"/>
            <a:ext cx="4267811" cy="3600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19E48D-4A30-9AFF-CB2E-A5E9735520ED}"/>
                  </a:ext>
                </a:extLst>
              </p:cNvPr>
              <p:cNvSpPr txBox="1"/>
              <p:nvPr/>
            </p:nvSpPr>
            <p:spPr>
              <a:xfrm>
                <a:off x="874329" y="5646592"/>
                <a:ext cx="10138228" cy="116955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While batteries have charge to spare, the losses are minimized, as less power needs to flow all the way from the substation.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Here, for the first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time-periods, or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60 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𝑚𝑖𝑛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, the batteries are able to discharge at their maximum capacity, and so the line losses are significantly lower. By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time-periods, they completely run out of SOC (reach minimum value of SOC), and the losses return to ‘normal’, pre-battery configuration.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19E48D-4A30-9AFF-CB2E-A5E97355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29" y="5646592"/>
                <a:ext cx="10138228" cy="1169551"/>
              </a:xfrm>
              <a:prstGeom prst="rect">
                <a:avLst/>
              </a:prstGeom>
              <a:blipFill>
                <a:blip r:embed="rId5"/>
                <a:stretch>
                  <a:fillRect l="-180" t="-521" b="-4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31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Reactive Power Losses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lang="en-IN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𝐿𝑜𝑠𝑠𝑒𝑠</m:t>
                        </m:r>
                      </m:sub>
                    </m:sSub>
                    <m:r>
                      <a:rPr lang="en-US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US" sz="2000" i="1" kern="1200" dirty="0">
                    <a:ea typeface="+mn-ea"/>
                    <a:cs typeface="+mn-cs"/>
                  </a:rPr>
                  <a:t> </a:t>
                </a:r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vs </a:t>
                </a:r>
                <a14:m>
                  <m:oMath xmlns:m="http://schemas.openxmlformats.org/officeDocument/2006/math"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19E48D-4A30-9AFF-CB2E-A5E9735520ED}"/>
                  </a:ext>
                </a:extLst>
              </p:cNvPr>
              <p:cNvSpPr txBox="1"/>
              <p:nvPr/>
            </p:nvSpPr>
            <p:spPr>
              <a:xfrm>
                <a:off x="874329" y="5646592"/>
                <a:ext cx="10138228" cy="56592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Investigate further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 I thought that since batteries don’t generate Real Power when they run out of SOC, they should generate more reactive power. I guess more real power flow is highly coupled with more reactive power flow? Need to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𝐷</m:t>
                            </m:r>
                          </m:e>
                          <m:sub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19E48D-4A30-9AFF-CB2E-A5E97355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29" y="5646592"/>
                <a:ext cx="10138228" cy="565924"/>
              </a:xfrm>
              <a:prstGeom prst="rect">
                <a:avLst/>
              </a:prstGeom>
              <a:blipFill>
                <a:blip r:embed="rId3"/>
                <a:stretch>
                  <a:fillRect l="-180" t="-1075" b="-43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C969851E-8A19-8B4F-7AE1-14A5E35BA3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09" y="1971899"/>
            <a:ext cx="4208885" cy="3600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88F59580-AD0F-8996-2FC7-43EFCA3829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14" y="1971899"/>
            <a:ext cx="4208885" cy="36000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77616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Optimization</m:t>
                        </m:r>
                      </m:sub>
                    </m:sSub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 vs </a:t>
                </a:r>
                <a14:m>
                  <m:oMath xmlns:m="http://schemas.openxmlformats.org/officeDocument/2006/math"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25C8ACE3-5A33-7348-4334-F008C349B6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8" y="2149355"/>
            <a:ext cx="4605537" cy="391059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2BF63-8505-2DF7-41E8-B50FB2E0517B}"/>
              </a:ext>
            </a:extLst>
          </p:cNvPr>
          <p:cNvSpPr txBox="1"/>
          <p:nvPr/>
        </p:nvSpPr>
        <p:spPr>
          <a:xfrm>
            <a:off x="6162261" y="2339009"/>
            <a:ext cx="498281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Machine dependent AND still varies every run.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CAA52-E1E8-D8F6-0A68-D400B0E3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2802899"/>
            <a:ext cx="2456402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D605C-F46C-F2E0-352F-7D19D71B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081" y="2802899"/>
            <a:ext cx="229544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90FC46-E723-1095-00CB-5FE0237D6D51}"/>
              </a:ext>
            </a:extLst>
          </p:cNvPr>
          <p:cNvSpPr txBox="1"/>
          <p:nvPr/>
        </p:nvSpPr>
        <p:spPr>
          <a:xfrm>
            <a:off x="6533322" y="6497827"/>
            <a:ext cx="1557130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My personal machine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909A5-6636-3AFC-3230-99241B5C34E0}"/>
              </a:ext>
            </a:extLst>
          </p:cNvPr>
          <p:cNvSpPr txBox="1"/>
          <p:nvPr/>
        </p:nvSpPr>
        <p:spPr>
          <a:xfrm>
            <a:off x="9137236" y="6488599"/>
            <a:ext cx="1557130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My Lab machine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0514E-854A-09DC-70B1-8D9E8C42BD92}"/>
              </a:ext>
            </a:extLst>
          </p:cNvPr>
          <p:cNvSpPr txBox="1"/>
          <p:nvPr/>
        </p:nvSpPr>
        <p:spPr>
          <a:xfrm>
            <a:off x="705067" y="6212998"/>
            <a:ext cx="498281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To do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Clarify the values in the plot and the ones in the logs. How exactly are they different again?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06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𝑆𝑎𝑣𝑒</m:t>
                        </m:r>
                      </m:sub>
                    </m:sSub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 vs </a:t>
                </a:r>
                <a14:m>
                  <m:oMath xmlns:m="http://schemas.openxmlformats.org/officeDocument/2006/math"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lines and dots&#10;&#10;Description automatically generated">
            <a:extLst>
              <a:ext uri="{FF2B5EF4-FFF2-40B4-BE49-F238E27FC236}">
                <a16:creationId xmlns:a16="http://schemas.microsoft.com/office/drawing/2014/main" id="{58E0669C-8EA4-8FA6-3E21-4FDDDA816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9" y="2422307"/>
            <a:ext cx="4572009" cy="3910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433C03-EF07-6CFE-E5C2-BA3059BD0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726" y="2574328"/>
            <a:ext cx="5457855" cy="763463"/>
          </a:xfrm>
          <a:custGeom>
            <a:avLst/>
            <a:gdLst>
              <a:gd name="connsiteX0" fmla="*/ 0 w 5457855"/>
              <a:gd name="connsiteY0" fmla="*/ 0 h 763463"/>
              <a:gd name="connsiteX1" fmla="*/ 491207 w 5457855"/>
              <a:gd name="connsiteY1" fmla="*/ 0 h 763463"/>
              <a:gd name="connsiteX2" fmla="*/ 1091571 w 5457855"/>
              <a:gd name="connsiteY2" fmla="*/ 0 h 763463"/>
              <a:gd name="connsiteX3" fmla="*/ 1637357 w 5457855"/>
              <a:gd name="connsiteY3" fmla="*/ 0 h 763463"/>
              <a:gd name="connsiteX4" fmla="*/ 2183142 w 5457855"/>
              <a:gd name="connsiteY4" fmla="*/ 0 h 763463"/>
              <a:gd name="connsiteX5" fmla="*/ 2619770 w 5457855"/>
              <a:gd name="connsiteY5" fmla="*/ 0 h 763463"/>
              <a:gd name="connsiteX6" fmla="*/ 3274713 w 5457855"/>
              <a:gd name="connsiteY6" fmla="*/ 0 h 763463"/>
              <a:gd name="connsiteX7" fmla="*/ 3656763 w 5457855"/>
              <a:gd name="connsiteY7" fmla="*/ 0 h 763463"/>
              <a:gd name="connsiteX8" fmla="*/ 4093391 w 5457855"/>
              <a:gd name="connsiteY8" fmla="*/ 0 h 763463"/>
              <a:gd name="connsiteX9" fmla="*/ 4748334 w 5457855"/>
              <a:gd name="connsiteY9" fmla="*/ 0 h 763463"/>
              <a:gd name="connsiteX10" fmla="*/ 5457855 w 5457855"/>
              <a:gd name="connsiteY10" fmla="*/ 0 h 763463"/>
              <a:gd name="connsiteX11" fmla="*/ 5457855 w 5457855"/>
              <a:gd name="connsiteY11" fmla="*/ 366462 h 763463"/>
              <a:gd name="connsiteX12" fmla="*/ 5457855 w 5457855"/>
              <a:gd name="connsiteY12" fmla="*/ 763463 h 763463"/>
              <a:gd name="connsiteX13" fmla="*/ 4802912 w 5457855"/>
              <a:gd name="connsiteY13" fmla="*/ 763463 h 763463"/>
              <a:gd name="connsiteX14" fmla="*/ 4420863 w 5457855"/>
              <a:gd name="connsiteY14" fmla="*/ 763463 h 763463"/>
              <a:gd name="connsiteX15" fmla="*/ 3875077 w 5457855"/>
              <a:gd name="connsiteY15" fmla="*/ 763463 h 763463"/>
              <a:gd name="connsiteX16" fmla="*/ 3274713 w 5457855"/>
              <a:gd name="connsiteY16" fmla="*/ 763463 h 763463"/>
              <a:gd name="connsiteX17" fmla="*/ 2674349 w 5457855"/>
              <a:gd name="connsiteY17" fmla="*/ 763463 h 763463"/>
              <a:gd name="connsiteX18" fmla="*/ 2183142 w 5457855"/>
              <a:gd name="connsiteY18" fmla="*/ 763463 h 763463"/>
              <a:gd name="connsiteX19" fmla="*/ 1691935 w 5457855"/>
              <a:gd name="connsiteY19" fmla="*/ 763463 h 763463"/>
              <a:gd name="connsiteX20" fmla="*/ 1036992 w 5457855"/>
              <a:gd name="connsiteY20" fmla="*/ 763463 h 763463"/>
              <a:gd name="connsiteX21" fmla="*/ 0 w 5457855"/>
              <a:gd name="connsiteY21" fmla="*/ 763463 h 763463"/>
              <a:gd name="connsiteX22" fmla="*/ 0 w 5457855"/>
              <a:gd name="connsiteY22" fmla="*/ 381732 h 763463"/>
              <a:gd name="connsiteX23" fmla="*/ 0 w 5457855"/>
              <a:gd name="connsiteY23" fmla="*/ 0 h 76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57855" h="763463" fill="none" extrusionOk="0">
                <a:moveTo>
                  <a:pt x="0" y="0"/>
                </a:moveTo>
                <a:cubicBezTo>
                  <a:pt x="200626" y="-34479"/>
                  <a:pt x="258216" y="34583"/>
                  <a:pt x="491207" y="0"/>
                </a:cubicBezTo>
                <a:cubicBezTo>
                  <a:pt x="724198" y="-34583"/>
                  <a:pt x="812480" y="59448"/>
                  <a:pt x="1091571" y="0"/>
                </a:cubicBezTo>
                <a:cubicBezTo>
                  <a:pt x="1370662" y="-59448"/>
                  <a:pt x="1412836" y="2205"/>
                  <a:pt x="1637357" y="0"/>
                </a:cubicBezTo>
                <a:cubicBezTo>
                  <a:pt x="1861878" y="-2205"/>
                  <a:pt x="2031011" y="31803"/>
                  <a:pt x="2183142" y="0"/>
                </a:cubicBezTo>
                <a:cubicBezTo>
                  <a:pt x="2335274" y="-31803"/>
                  <a:pt x="2408043" y="9861"/>
                  <a:pt x="2619770" y="0"/>
                </a:cubicBezTo>
                <a:cubicBezTo>
                  <a:pt x="2831497" y="-9861"/>
                  <a:pt x="3116499" y="40490"/>
                  <a:pt x="3274713" y="0"/>
                </a:cubicBezTo>
                <a:cubicBezTo>
                  <a:pt x="3432927" y="-40490"/>
                  <a:pt x="3528812" y="33875"/>
                  <a:pt x="3656763" y="0"/>
                </a:cubicBezTo>
                <a:cubicBezTo>
                  <a:pt x="3784714" y="-33875"/>
                  <a:pt x="3907874" y="13998"/>
                  <a:pt x="4093391" y="0"/>
                </a:cubicBezTo>
                <a:cubicBezTo>
                  <a:pt x="4278908" y="-13998"/>
                  <a:pt x="4505492" y="27576"/>
                  <a:pt x="4748334" y="0"/>
                </a:cubicBezTo>
                <a:cubicBezTo>
                  <a:pt x="4991176" y="-27576"/>
                  <a:pt x="5172154" y="52274"/>
                  <a:pt x="5457855" y="0"/>
                </a:cubicBezTo>
                <a:cubicBezTo>
                  <a:pt x="5495901" y="166401"/>
                  <a:pt x="5414533" y="265677"/>
                  <a:pt x="5457855" y="366462"/>
                </a:cubicBezTo>
                <a:cubicBezTo>
                  <a:pt x="5501177" y="467247"/>
                  <a:pt x="5413885" y="632330"/>
                  <a:pt x="5457855" y="763463"/>
                </a:cubicBezTo>
                <a:cubicBezTo>
                  <a:pt x="5278275" y="833003"/>
                  <a:pt x="5024581" y="723107"/>
                  <a:pt x="4802912" y="763463"/>
                </a:cubicBezTo>
                <a:cubicBezTo>
                  <a:pt x="4581243" y="803819"/>
                  <a:pt x="4563705" y="730382"/>
                  <a:pt x="4420863" y="763463"/>
                </a:cubicBezTo>
                <a:cubicBezTo>
                  <a:pt x="4278021" y="796544"/>
                  <a:pt x="4040545" y="741571"/>
                  <a:pt x="3875077" y="763463"/>
                </a:cubicBezTo>
                <a:cubicBezTo>
                  <a:pt x="3709609" y="785355"/>
                  <a:pt x="3563290" y="701062"/>
                  <a:pt x="3274713" y="763463"/>
                </a:cubicBezTo>
                <a:cubicBezTo>
                  <a:pt x="2986136" y="825864"/>
                  <a:pt x="2886697" y="748122"/>
                  <a:pt x="2674349" y="763463"/>
                </a:cubicBezTo>
                <a:cubicBezTo>
                  <a:pt x="2462001" y="778804"/>
                  <a:pt x="2314428" y="747094"/>
                  <a:pt x="2183142" y="763463"/>
                </a:cubicBezTo>
                <a:cubicBezTo>
                  <a:pt x="2051856" y="779832"/>
                  <a:pt x="1908167" y="737973"/>
                  <a:pt x="1691935" y="763463"/>
                </a:cubicBezTo>
                <a:cubicBezTo>
                  <a:pt x="1475703" y="788953"/>
                  <a:pt x="1238199" y="691075"/>
                  <a:pt x="1036992" y="763463"/>
                </a:cubicBezTo>
                <a:cubicBezTo>
                  <a:pt x="835785" y="835851"/>
                  <a:pt x="242569" y="679492"/>
                  <a:pt x="0" y="763463"/>
                </a:cubicBezTo>
                <a:cubicBezTo>
                  <a:pt x="-31931" y="637623"/>
                  <a:pt x="34196" y="503511"/>
                  <a:pt x="0" y="381732"/>
                </a:cubicBezTo>
                <a:cubicBezTo>
                  <a:pt x="-34196" y="259953"/>
                  <a:pt x="28422" y="183325"/>
                  <a:pt x="0" y="0"/>
                </a:cubicBezTo>
                <a:close/>
              </a:path>
              <a:path w="5457855" h="763463" stroke="0" extrusionOk="0">
                <a:moveTo>
                  <a:pt x="0" y="0"/>
                </a:moveTo>
                <a:cubicBezTo>
                  <a:pt x="120479" y="-51440"/>
                  <a:pt x="304317" y="10513"/>
                  <a:pt x="491207" y="0"/>
                </a:cubicBezTo>
                <a:cubicBezTo>
                  <a:pt x="678097" y="-10513"/>
                  <a:pt x="704486" y="38534"/>
                  <a:pt x="873257" y="0"/>
                </a:cubicBezTo>
                <a:cubicBezTo>
                  <a:pt x="1042028" y="-38534"/>
                  <a:pt x="1105932" y="12172"/>
                  <a:pt x="1309885" y="0"/>
                </a:cubicBezTo>
                <a:cubicBezTo>
                  <a:pt x="1513838" y="-12172"/>
                  <a:pt x="1616111" y="11524"/>
                  <a:pt x="1746514" y="0"/>
                </a:cubicBezTo>
                <a:cubicBezTo>
                  <a:pt x="1876917" y="-11524"/>
                  <a:pt x="2156000" y="50366"/>
                  <a:pt x="2346878" y="0"/>
                </a:cubicBezTo>
                <a:cubicBezTo>
                  <a:pt x="2537756" y="-50366"/>
                  <a:pt x="2585536" y="50365"/>
                  <a:pt x="2783506" y="0"/>
                </a:cubicBezTo>
                <a:cubicBezTo>
                  <a:pt x="2981476" y="-50365"/>
                  <a:pt x="3188623" y="6517"/>
                  <a:pt x="3383870" y="0"/>
                </a:cubicBezTo>
                <a:cubicBezTo>
                  <a:pt x="3579117" y="-6517"/>
                  <a:pt x="3719835" y="18754"/>
                  <a:pt x="3820498" y="0"/>
                </a:cubicBezTo>
                <a:cubicBezTo>
                  <a:pt x="3921161" y="-18754"/>
                  <a:pt x="4166744" y="16376"/>
                  <a:pt x="4311705" y="0"/>
                </a:cubicBezTo>
                <a:cubicBezTo>
                  <a:pt x="4456666" y="-16376"/>
                  <a:pt x="4753045" y="69781"/>
                  <a:pt x="4912069" y="0"/>
                </a:cubicBezTo>
                <a:cubicBezTo>
                  <a:pt x="5071093" y="-69781"/>
                  <a:pt x="5338499" y="23018"/>
                  <a:pt x="5457855" y="0"/>
                </a:cubicBezTo>
                <a:cubicBezTo>
                  <a:pt x="5498412" y="78229"/>
                  <a:pt x="5457321" y="188604"/>
                  <a:pt x="5457855" y="366462"/>
                </a:cubicBezTo>
                <a:cubicBezTo>
                  <a:pt x="5458389" y="544320"/>
                  <a:pt x="5438668" y="593583"/>
                  <a:pt x="5457855" y="763463"/>
                </a:cubicBezTo>
                <a:cubicBezTo>
                  <a:pt x="5276278" y="773938"/>
                  <a:pt x="5129494" y="742331"/>
                  <a:pt x="4966648" y="763463"/>
                </a:cubicBezTo>
                <a:cubicBezTo>
                  <a:pt x="4803802" y="784595"/>
                  <a:pt x="4759160" y="756479"/>
                  <a:pt x="4584598" y="763463"/>
                </a:cubicBezTo>
                <a:cubicBezTo>
                  <a:pt x="4410036" y="770447"/>
                  <a:pt x="4370332" y="756930"/>
                  <a:pt x="4202548" y="763463"/>
                </a:cubicBezTo>
                <a:cubicBezTo>
                  <a:pt x="4034764" y="769996"/>
                  <a:pt x="3872020" y="754049"/>
                  <a:pt x="3765920" y="763463"/>
                </a:cubicBezTo>
                <a:cubicBezTo>
                  <a:pt x="3659820" y="772877"/>
                  <a:pt x="3406532" y="718653"/>
                  <a:pt x="3165556" y="763463"/>
                </a:cubicBezTo>
                <a:cubicBezTo>
                  <a:pt x="2924580" y="808273"/>
                  <a:pt x="2877424" y="739082"/>
                  <a:pt x="2783506" y="763463"/>
                </a:cubicBezTo>
                <a:cubicBezTo>
                  <a:pt x="2689588" y="787844"/>
                  <a:pt x="2482511" y="729380"/>
                  <a:pt x="2401456" y="763463"/>
                </a:cubicBezTo>
                <a:cubicBezTo>
                  <a:pt x="2320401" y="797546"/>
                  <a:pt x="2032099" y="741141"/>
                  <a:pt x="1910249" y="763463"/>
                </a:cubicBezTo>
                <a:cubicBezTo>
                  <a:pt x="1788399" y="785785"/>
                  <a:pt x="1597832" y="752122"/>
                  <a:pt x="1473621" y="763463"/>
                </a:cubicBezTo>
                <a:cubicBezTo>
                  <a:pt x="1349410" y="774804"/>
                  <a:pt x="1262931" y="748535"/>
                  <a:pt x="1091571" y="763463"/>
                </a:cubicBezTo>
                <a:cubicBezTo>
                  <a:pt x="920211" y="778391"/>
                  <a:pt x="829955" y="750780"/>
                  <a:pt x="654943" y="763463"/>
                </a:cubicBezTo>
                <a:cubicBezTo>
                  <a:pt x="479931" y="776146"/>
                  <a:pt x="280227" y="709023"/>
                  <a:pt x="0" y="763463"/>
                </a:cubicBezTo>
                <a:cubicBezTo>
                  <a:pt x="-32176" y="647153"/>
                  <a:pt x="11763" y="471592"/>
                  <a:pt x="0" y="389366"/>
                </a:cubicBezTo>
                <a:cubicBezTo>
                  <a:pt x="-11763" y="307140"/>
                  <a:pt x="6480" y="147314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9312300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77548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Boundary Variables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lang="en-US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lang="en-US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 vs </a:t>
                </a:r>
                <a14:m>
                  <m:oMath xmlns:m="http://schemas.openxmlformats.org/officeDocument/2006/math"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0089A12-96F8-87D4-1C3C-04EC938E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52" y="2219562"/>
            <a:ext cx="3486080" cy="2880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Picture 3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D289A58C-A068-FA3C-FF6A-D0DF610E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57" y="2219562"/>
            <a:ext cx="3398535" cy="2880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1DDB7CEE-DB8A-00E5-6D95-F738C7114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598" y="2219562"/>
            <a:ext cx="3414248" cy="2880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3C9EA-83FD-DD7F-E9CB-2931D9FEC370}"/>
              </a:ext>
            </a:extLst>
          </p:cNvPr>
          <p:cNvSpPr txBox="1"/>
          <p:nvPr/>
        </p:nvSpPr>
        <p:spPr>
          <a:xfrm>
            <a:off x="556487" y="6146221"/>
            <a:ext cx="498281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Investigate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: Negative Reactive Power Flowing from Area 1 to Area 3 and Area 2 to Area 4? Check reactive generation values for the areas.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F71E2-7453-5E8A-A347-8B979604D9BC}"/>
              </a:ext>
            </a:extLst>
          </p:cNvPr>
          <p:cNvSpPr txBox="1"/>
          <p:nvPr/>
        </p:nvSpPr>
        <p:spPr>
          <a:xfrm>
            <a:off x="7103061" y="5286283"/>
            <a:ext cx="1073530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As expected.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97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04623-9F4B-09DC-9D6A-54C3F0D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Multi-Period D-OPF simulation of a grid with DERs and Battery Storage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7C85-497D-A1A4-6BBC-F2955228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264168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strike="sngStrike" dirty="0">
                <a:solidFill>
                  <a:srgbClr val="FFFFFF"/>
                </a:solidFill>
              </a:rPr>
              <a:t>Currently it’s a series of single period D-OPFs, being solved for greedily.</a:t>
            </a:r>
          </a:p>
          <a:p>
            <a:pPr marL="0" indent="0">
              <a:buNone/>
            </a:pPr>
            <a:r>
              <a:rPr lang="en-US" sz="2000" strike="sngStrike" dirty="0">
                <a:solidFill>
                  <a:srgbClr val="FFFFFF"/>
                </a:solidFill>
              </a:rPr>
              <a:t>Battery State of Charge (SOC) is ‘memorized’ by the grid after every time step, so a meaningful simulation is run for ‘Multi-time period’, even though the optimization itself is NOT done over the whole horizon.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Naïve Brute-Force approach to MPOPF being implemented (Solve for the full problem for the full horizon in one go).</a:t>
            </a:r>
          </a:p>
        </p:txBody>
      </p:sp>
    </p:spTree>
    <p:extLst>
      <p:ext uri="{BB962C8B-B14F-4D97-AF65-F5344CB8AC3E}">
        <p14:creationId xmlns:p14="http://schemas.microsoft.com/office/powerpoint/2010/main" val="198965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Battery Variables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IN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lang="en-IN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b="0" i="1" kern="1200" smtClean="0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b="0" i="1" kern="1200" smtClean="0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1200" smtClean="0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vs </a:t>
                </a:r>
                <a14:m>
                  <m:oMath xmlns:m="http://schemas.openxmlformats.org/officeDocument/2006/math"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640B69-17D9-46DD-30C0-9D034371F278}"/>
                  </a:ext>
                </a:extLst>
              </p:cNvPr>
              <p:cNvSpPr txBox="1"/>
              <p:nvPr/>
            </p:nvSpPr>
            <p:spPr>
              <a:xfrm>
                <a:off x="6162261" y="2339009"/>
                <a:ext cx="4982817" cy="353943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plot is for one battery, specified by an Area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#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Node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#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(for that area).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plots for other batteries are near identical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, as only SOC percentages have been plotted instead of absolute battery charge in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𝑘𝑊h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initially discharge at maximum rate, which helps in: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Loss Minimization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Voltage Deviation Minimization </a:t>
                </a:r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(not explicitly solved for, but noted from the plots of node voltages)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until they reach their minimum permissible SOC.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640B69-17D9-46DD-30C0-9D034371F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261" y="2339009"/>
                <a:ext cx="4982817" cy="3539430"/>
              </a:xfrm>
              <a:prstGeom prst="rect">
                <a:avLst/>
              </a:prstGeom>
              <a:blipFill>
                <a:blip r:embed="rId3"/>
                <a:stretch>
                  <a:fillRect l="-1102" t="-1034" b="-1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4FDE2F72-DACF-3DCB-46EF-C14FE18401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4" y="2184357"/>
            <a:ext cx="2517076" cy="2160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 descr="A graph with a purple line&#10;&#10;Description automatically generated">
            <a:extLst>
              <a:ext uri="{FF2B5EF4-FFF2-40B4-BE49-F238E27FC236}">
                <a16:creationId xmlns:a16="http://schemas.microsoft.com/office/drawing/2014/main" id="{A129F801-BFAC-8B90-3062-7AB7E54A35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13" y="2184357"/>
            <a:ext cx="2535536" cy="2160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Picture 10" descr="A graph with a line graph&#10;&#10;Description automatically generated">
            <a:extLst>
              <a:ext uri="{FF2B5EF4-FFF2-40B4-BE49-F238E27FC236}">
                <a16:creationId xmlns:a16="http://schemas.microsoft.com/office/drawing/2014/main" id="{2E6F0889-F143-2858-C830-3478D7641E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4" y="4476327"/>
            <a:ext cx="2535536" cy="2160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E180A-6909-4E23-5745-9AAD6DF335C9}"/>
                  </a:ext>
                </a:extLst>
              </p:cNvPr>
              <p:cNvSpPr txBox="1"/>
              <p:nvPr/>
            </p:nvSpPr>
            <p:spPr>
              <a:xfrm>
                <a:off x="3438939" y="5088835"/>
                <a:ext cx="1676400" cy="615553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Zero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charging. 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(will 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lang="en-I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together later to clearly highlight that)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E180A-6909-4E23-5745-9AAD6DF33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939" y="5088835"/>
                <a:ext cx="1676400" cy="615553"/>
              </a:xfrm>
              <a:prstGeom prst="rect">
                <a:avLst/>
              </a:prstGeom>
              <a:blipFill>
                <a:blip r:embed="rId7"/>
                <a:stretch>
                  <a:fillRect l="-2909" t="-5941" b="-2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141BC2-CA9B-1F46-68F5-49BD3C7C572B}"/>
              </a:ext>
            </a:extLst>
          </p:cNvPr>
          <p:cNvCxnSpPr>
            <a:cxnSpLocks/>
          </p:cNvCxnSpPr>
          <p:nvPr/>
        </p:nvCxnSpPr>
        <p:spPr>
          <a:xfrm>
            <a:off x="549965" y="4784035"/>
            <a:ext cx="2959637" cy="4572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diamond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980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Simulation went in an intuitive manner.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Batteries ONLY discharged. They kept discharging until their State of Charge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dipped to the minimum permissible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=0.30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𝑅𝑎𝑡𝑒𝑑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, i.e. </a:t>
                </a: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This is intuitive, as for a greedy minimization of line-losses with no perspective of any future opportunity costs for not being able to discharge, the batteries have no incentive to charge, and all the incentive to discharge.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Other variables depend on the above fact. For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time-periods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75 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simulation-time), while the batteries haven’t run out of charge,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kept significantly lower, and savings due to batteries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𝑆𝑎𝑣𝑒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high for every area. By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time-periods,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soar to ‘battery-less’ levels,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𝑆𝑎𝑣𝑒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drops to a low, constant value.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8" t="-3129" r="-2362" b="-6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7261F6-15AD-5D26-D9AC-EB05983860B8}"/>
                  </a:ext>
                </a:extLst>
              </p:cNvPr>
              <p:cNvSpPr txBox="1"/>
              <p:nvPr/>
            </p:nvSpPr>
            <p:spPr>
              <a:xfrm>
                <a:off x="2698928" y="1189321"/>
                <a:ext cx="68206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D-OPF of IEEE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System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7261F6-15AD-5D26-D9AC-EB0598386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928" y="1189321"/>
                <a:ext cx="6820678" cy="400110"/>
              </a:xfrm>
              <a:prstGeom prst="rect">
                <a:avLst/>
              </a:prstGeom>
              <a:blipFill>
                <a:blip r:embed="rId3"/>
                <a:stretch>
                  <a:fillRect l="-98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73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Takeaways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Handle SCD </a:t>
                </a:r>
                <a:r>
                  <a:rPr lang="en-US" dirty="0">
                    <a:solidFill>
                      <a:srgbClr val="92D050"/>
                    </a:solidFill>
                  </a:rPr>
                  <a:t>(Green Box) </a:t>
                </a:r>
                <a:r>
                  <a:rPr lang="en-US" dirty="0">
                    <a:solidFill>
                      <a:schemeClr val="tx1"/>
                    </a:solidFill>
                  </a:rPr>
                  <a:t>term with care.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While it has helped us relax the constraint of Boolean Variables in the optimization modelling and solving, it needs extra caution for modelling in order to arrive at a useful solution.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example, it cannot be used alone without the main objective function, such as loss minimization. Otherwise, the optimizer will penalize any participation of the batteries, making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for all batteries.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needs to be carefully designed. The value of the SCD </a:t>
                </a:r>
                <a:r>
                  <a:rPr lang="en-US" dirty="0">
                    <a:solidFill>
                      <a:srgbClr val="92D050"/>
                    </a:solidFill>
                  </a:rPr>
                  <a:t>Green Box </a:t>
                </a:r>
                <a:r>
                  <a:rPr lang="en-US" dirty="0">
                    <a:solidFill>
                      <a:schemeClr val="tx1"/>
                    </a:solidFill>
                  </a:rPr>
                  <a:t>should be within a magnitude range of the line loss function’s value. Too greater, and it would reduce battery power to zero, too low, and SCD might occur.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8" t="-3129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DCD3058-AC75-7734-DA88-C10C438DFED4}"/>
              </a:ext>
            </a:extLst>
          </p:cNvPr>
          <p:cNvGrpSpPr/>
          <p:nvPr/>
        </p:nvGrpSpPr>
        <p:grpSpPr>
          <a:xfrm>
            <a:off x="6531429" y="1925859"/>
            <a:ext cx="5492831" cy="694764"/>
            <a:chOff x="2483110" y="4392805"/>
            <a:chExt cx="9051606" cy="11012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BE699E-63EB-DC59-3A99-048CC0BA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110" y="4392805"/>
              <a:ext cx="9051606" cy="1101263"/>
            </a:xfrm>
            <a:custGeom>
              <a:avLst/>
              <a:gdLst>
                <a:gd name="connsiteX0" fmla="*/ 0 w 9051606"/>
                <a:gd name="connsiteY0" fmla="*/ 0 h 1101263"/>
                <a:gd name="connsiteX1" fmla="*/ 384693 w 9051606"/>
                <a:gd name="connsiteY1" fmla="*/ 0 h 1101263"/>
                <a:gd name="connsiteX2" fmla="*/ 678870 w 9051606"/>
                <a:gd name="connsiteY2" fmla="*/ 0 h 1101263"/>
                <a:gd name="connsiteX3" fmla="*/ 973048 w 9051606"/>
                <a:gd name="connsiteY3" fmla="*/ 0 h 1101263"/>
                <a:gd name="connsiteX4" fmla="*/ 1448257 w 9051606"/>
                <a:gd name="connsiteY4" fmla="*/ 0 h 1101263"/>
                <a:gd name="connsiteX5" fmla="*/ 2104498 w 9051606"/>
                <a:gd name="connsiteY5" fmla="*/ 0 h 1101263"/>
                <a:gd name="connsiteX6" fmla="*/ 2670224 w 9051606"/>
                <a:gd name="connsiteY6" fmla="*/ 0 h 1101263"/>
                <a:gd name="connsiteX7" fmla="*/ 2964401 w 9051606"/>
                <a:gd name="connsiteY7" fmla="*/ 0 h 1101263"/>
                <a:gd name="connsiteX8" fmla="*/ 3439610 w 9051606"/>
                <a:gd name="connsiteY8" fmla="*/ 0 h 1101263"/>
                <a:gd name="connsiteX9" fmla="*/ 3824304 w 9051606"/>
                <a:gd name="connsiteY9" fmla="*/ 0 h 1101263"/>
                <a:gd name="connsiteX10" fmla="*/ 4118481 w 9051606"/>
                <a:gd name="connsiteY10" fmla="*/ 0 h 1101263"/>
                <a:gd name="connsiteX11" fmla="*/ 4684206 w 9051606"/>
                <a:gd name="connsiteY11" fmla="*/ 0 h 1101263"/>
                <a:gd name="connsiteX12" fmla="*/ 5068899 w 9051606"/>
                <a:gd name="connsiteY12" fmla="*/ 0 h 1101263"/>
                <a:gd name="connsiteX13" fmla="*/ 5363077 w 9051606"/>
                <a:gd name="connsiteY13" fmla="*/ 0 h 1101263"/>
                <a:gd name="connsiteX14" fmla="*/ 5747770 w 9051606"/>
                <a:gd name="connsiteY14" fmla="*/ 0 h 1101263"/>
                <a:gd name="connsiteX15" fmla="*/ 6313495 w 9051606"/>
                <a:gd name="connsiteY15" fmla="*/ 0 h 1101263"/>
                <a:gd name="connsiteX16" fmla="*/ 6788704 w 9051606"/>
                <a:gd name="connsiteY16" fmla="*/ 0 h 1101263"/>
                <a:gd name="connsiteX17" fmla="*/ 7354430 w 9051606"/>
                <a:gd name="connsiteY17" fmla="*/ 0 h 1101263"/>
                <a:gd name="connsiteX18" fmla="*/ 7648607 w 9051606"/>
                <a:gd name="connsiteY18" fmla="*/ 0 h 1101263"/>
                <a:gd name="connsiteX19" fmla="*/ 8304849 w 9051606"/>
                <a:gd name="connsiteY19" fmla="*/ 0 h 1101263"/>
                <a:gd name="connsiteX20" fmla="*/ 9051606 w 9051606"/>
                <a:gd name="connsiteY20" fmla="*/ 0 h 1101263"/>
                <a:gd name="connsiteX21" fmla="*/ 9051606 w 9051606"/>
                <a:gd name="connsiteY21" fmla="*/ 550632 h 1101263"/>
                <a:gd name="connsiteX22" fmla="*/ 9051606 w 9051606"/>
                <a:gd name="connsiteY22" fmla="*/ 1101263 h 1101263"/>
                <a:gd name="connsiteX23" fmla="*/ 8304849 w 9051606"/>
                <a:gd name="connsiteY23" fmla="*/ 1101263 h 1101263"/>
                <a:gd name="connsiteX24" fmla="*/ 7739123 w 9051606"/>
                <a:gd name="connsiteY24" fmla="*/ 1101263 h 1101263"/>
                <a:gd name="connsiteX25" fmla="*/ 7082882 w 9051606"/>
                <a:gd name="connsiteY25" fmla="*/ 1101263 h 1101263"/>
                <a:gd name="connsiteX26" fmla="*/ 6426640 w 9051606"/>
                <a:gd name="connsiteY26" fmla="*/ 1101263 h 1101263"/>
                <a:gd name="connsiteX27" fmla="*/ 5679883 w 9051606"/>
                <a:gd name="connsiteY27" fmla="*/ 1101263 h 1101263"/>
                <a:gd name="connsiteX28" fmla="*/ 5114157 w 9051606"/>
                <a:gd name="connsiteY28" fmla="*/ 1101263 h 1101263"/>
                <a:gd name="connsiteX29" fmla="*/ 4638948 w 9051606"/>
                <a:gd name="connsiteY29" fmla="*/ 1101263 h 1101263"/>
                <a:gd name="connsiteX30" fmla="*/ 4163739 w 9051606"/>
                <a:gd name="connsiteY30" fmla="*/ 1101263 h 1101263"/>
                <a:gd name="connsiteX31" fmla="*/ 3416981 w 9051606"/>
                <a:gd name="connsiteY31" fmla="*/ 1101263 h 1101263"/>
                <a:gd name="connsiteX32" fmla="*/ 3122804 w 9051606"/>
                <a:gd name="connsiteY32" fmla="*/ 1101263 h 1101263"/>
                <a:gd name="connsiteX33" fmla="*/ 2647595 w 9051606"/>
                <a:gd name="connsiteY33" fmla="*/ 1101263 h 1101263"/>
                <a:gd name="connsiteX34" fmla="*/ 1900837 w 9051606"/>
                <a:gd name="connsiteY34" fmla="*/ 1101263 h 1101263"/>
                <a:gd name="connsiteX35" fmla="*/ 1425628 w 9051606"/>
                <a:gd name="connsiteY35" fmla="*/ 1101263 h 1101263"/>
                <a:gd name="connsiteX36" fmla="*/ 950419 w 9051606"/>
                <a:gd name="connsiteY36" fmla="*/ 1101263 h 1101263"/>
                <a:gd name="connsiteX37" fmla="*/ 565725 w 9051606"/>
                <a:gd name="connsiteY37" fmla="*/ 1101263 h 1101263"/>
                <a:gd name="connsiteX38" fmla="*/ 0 w 9051606"/>
                <a:gd name="connsiteY38" fmla="*/ 1101263 h 1101263"/>
                <a:gd name="connsiteX39" fmla="*/ 0 w 9051606"/>
                <a:gd name="connsiteY39" fmla="*/ 561644 h 1101263"/>
                <a:gd name="connsiteX40" fmla="*/ 0 w 9051606"/>
                <a:gd name="connsiteY40" fmla="*/ 0 h 110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51606" h="1101263" fill="none" extrusionOk="0">
                  <a:moveTo>
                    <a:pt x="0" y="0"/>
                  </a:moveTo>
                  <a:cubicBezTo>
                    <a:pt x="140978" y="-31375"/>
                    <a:pt x="240869" y="26140"/>
                    <a:pt x="384693" y="0"/>
                  </a:cubicBezTo>
                  <a:cubicBezTo>
                    <a:pt x="528517" y="-26140"/>
                    <a:pt x="593466" y="1346"/>
                    <a:pt x="678870" y="0"/>
                  </a:cubicBezTo>
                  <a:cubicBezTo>
                    <a:pt x="764274" y="-1346"/>
                    <a:pt x="867120" y="14672"/>
                    <a:pt x="973048" y="0"/>
                  </a:cubicBezTo>
                  <a:cubicBezTo>
                    <a:pt x="1078976" y="-14672"/>
                    <a:pt x="1231867" y="13736"/>
                    <a:pt x="1448257" y="0"/>
                  </a:cubicBezTo>
                  <a:cubicBezTo>
                    <a:pt x="1664647" y="-13736"/>
                    <a:pt x="1924811" y="21693"/>
                    <a:pt x="2104498" y="0"/>
                  </a:cubicBezTo>
                  <a:cubicBezTo>
                    <a:pt x="2284185" y="-21693"/>
                    <a:pt x="2393676" y="5635"/>
                    <a:pt x="2670224" y="0"/>
                  </a:cubicBezTo>
                  <a:cubicBezTo>
                    <a:pt x="2946772" y="-5635"/>
                    <a:pt x="2874217" y="25928"/>
                    <a:pt x="2964401" y="0"/>
                  </a:cubicBezTo>
                  <a:cubicBezTo>
                    <a:pt x="3054585" y="-25928"/>
                    <a:pt x="3218343" y="43843"/>
                    <a:pt x="3439610" y="0"/>
                  </a:cubicBezTo>
                  <a:cubicBezTo>
                    <a:pt x="3660877" y="-43843"/>
                    <a:pt x="3635178" y="19978"/>
                    <a:pt x="3824304" y="0"/>
                  </a:cubicBezTo>
                  <a:cubicBezTo>
                    <a:pt x="4013430" y="-19978"/>
                    <a:pt x="4056733" y="24109"/>
                    <a:pt x="4118481" y="0"/>
                  </a:cubicBezTo>
                  <a:cubicBezTo>
                    <a:pt x="4180229" y="-24109"/>
                    <a:pt x="4484824" y="5518"/>
                    <a:pt x="4684206" y="0"/>
                  </a:cubicBezTo>
                  <a:cubicBezTo>
                    <a:pt x="4883588" y="-5518"/>
                    <a:pt x="4891395" y="942"/>
                    <a:pt x="5068899" y="0"/>
                  </a:cubicBezTo>
                  <a:cubicBezTo>
                    <a:pt x="5246403" y="-942"/>
                    <a:pt x="5257176" y="21310"/>
                    <a:pt x="5363077" y="0"/>
                  </a:cubicBezTo>
                  <a:cubicBezTo>
                    <a:pt x="5468978" y="-21310"/>
                    <a:pt x="5667115" y="3730"/>
                    <a:pt x="5747770" y="0"/>
                  </a:cubicBezTo>
                  <a:cubicBezTo>
                    <a:pt x="5828425" y="-3730"/>
                    <a:pt x="6070391" y="4017"/>
                    <a:pt x="6313495" y="0"/>
                  </a:cubicBezTo>
                  <a:cubicBezTo>
                    <a:pt x="6556600" y="-4017"/>
                    <a:pt x="6621678" y="14546"/>
                    <a:pt x="6788704" y="0"/>
                  </a:cubicBezTo>
                  <a:cubicBezTo>
                    <a:pt x="6955730" y="-14546"/>
                    <a:pt x="7105381" y="14814"/>
                    <a:pt x="7354430" y="0"/>
                  </a:cubicBezTo>
                  <a:cubicBezTo>
                    <a:pt x="7603479" y="-14814"/>
                    <a:pt x="7523794" y="22416"/>
                    <a:pt x="7648607" y="0"/>
                  </a:cubicBezTo>
                  <a:cubicBezTo>
                    <a:pt x="7773420" y="-22416"/>
                    <a:pt x="8138243" y="64193"/>
                    <a:pt x="8304849" y="0"/>
                  </a:cubicBezTo>
                  <a:cubicBezTo>
                    <a:pt x="8471455" y="-64193"/>
                    <a:pt x="8880333" y="57774"/>
                    <a:pt x="9051606" y="0"/>
                  </a:cubicBezTo>
                  <a:cubicBezTo>
                    <a:pt x="9053698" y="225148"/>
                    <a:pt x="9010629" y="392247"/>
                    <a:pt x="9051606" y="550632"/>
                  </a:cubicBezTo>
                  <a:cubicBezTo>
                    <a:pt x="9092583" y="709017"/>
                    <a:pt x="9005458" y="971974"/>
                    <a:pt x="9051606" y="1101263"/>
                  </a:cubicBezTo>
                  <a:cubicBezTo>
                    <a:pt x="8813690" y="1131169"/>
                    <a:pt x="8660988" y="1090845"/>
                    <a:pt x="8304849" y="1101263"/>
                  </a:cubicBezTo>
                  <a:cubicBezTo>
                    <a:pt x="7948710" y="1111681"/>
                    <a:pt x="7894802" y="1081421"/>
                    <a:pt x="7739123" y="1101263"/>
                  </a:cubicBezTo>
                  <a:cubicBezTo>
                    <a:pt x="7583444" y="1121105"/>
                    <a:pt x="7373530" y="1058883"/>
                    <a:pt x="7082882" y="1101263"/>
                  </a:cubicBezTo>
                  <a:cubicBezTo>
                    <a:pt x="6792234" y="1143643"/>
                    <a:pt x="6741315" y="1035719"/>
                    <a:pt x="6426640" y="1101263"/>
                  </a:cubicBezTo>
                  <a:cubicBezTo>
                    <a:pt x="6111965" y="1166807"/>
                    <a:pt x="6012760" y="1036443"/>
                    <a:pt x="5679883" y="1101263"/>
                  </a:cubicBezTo>
                  <a:cubicBezTo>
                    <a:pt x="5347006" y="1166083"/>
                    <a:pt x="5390339" y="1098589"/>
                    <a:pt x="5114157" y="1101263"/>
                  </a:cubicBezTo>
                  <a:cubicBezTo>
                    <a:pt x="4837975" y="1103937"/>
                    <a:pt x="4862765" y="1064374"/>
                    <a:pt x="4638948" y="1101263"/>
                  </a:cubicBezTo>
                  <a:cubicBezTo>
                    <a:pt x="4415131" y="1138152"/>
                    <a:pt x="4328614" y="1092853"/>
                    <a:pt x="4163739" y="1101263"/>
                  </a:cubicBezTo>
                  <a:cubicBezTo>
                    <a:pt x="3998864" y="1109673"/>
                    <a:pt x="3719480" y="1054214"/>
                    <a:pt x="3416981" y="1101263"/>
                  </a:cubicBezTo>
                  <a:cubicBezTo>
                    <a:pt x="3114482" y="1148312"/>
                    <a:pt x="3227834" y="1093043"/>
                    <a:pt x="3122804" y="1101263"/>
                  </a:cubicBezTo>
                  <a:cubicBezTo>
                    <a:pt x="3017774" y="1109483"/>
                    <a:pt x="2880780" y="1097627"/>
                    <a:pt x="2647595" y="1101263"/>
                  </a:cubicBezTo>
                  <a:cubicBezTo>
                    <a:pt x="2414410" y="1104899"/>
                    <a:pt x="2214156" y="1033821"/>
                    <a:pt x="1900837" y="1101263"/>
                  </a:cubicBezTo>
                  <a:cubicBezTo>
                    <a:pt x="1587518" y="1168705"/>
                    <a:pt x="1564401" y="1047016"/>
                    <a:pt x="1425628" y="1101263"/>
                  </a:cubicBezTo>
                  <a:cubicBezTo>
                    <a:pt x="1286855" y="1155510"/>
                    <a:pt x="1067418" y="1088287"/>
                    <a:pt x="950419" y="1101263"/>
                  </a:cubicBezTo>
                  <a:cubicBezTo>
                    <a:pt x="833420" y="1114239"/>
                    <a:pt x="715439" y="1098108"/>
                    <a:pt x="565725" y="1101263"/>
                  </a:cubicBezTo>
                  <a:cubicBezTo>
                    <a:pt x="416011" y="1104418"/>
                    <a:pt x="165579" y="1056969"/>
                    <a:pt x="0" y="1101263"/>
                  </a:cubicBezTo>
                  <a:cubicBezTo>
                    <a:pt x="-50095" y="917732"/>
                    <a:pt x="53185" y="802197"/>
                    <a:pt x="0" y="561644"/>
                  </a:cubicBezTo>
                  <a:cubicBezTo>
                    <a:pt x="-53185" y="321091"/>
                    <a:pt x="18725" y="279749"/>
                    <a:pt x="0" y="0"/>
                  </a:cubicBezTo>
                  <a:close/>
                </a:path>
                <a:path w="9051606" h="1101263" stroke="0" extrusionOk="0">
                  <a:moveTo>
                    <a:pt x="0" y="0"/>
                  </a:moveTo>
                  <a:cubicBezTo>
                    <a:pt x="137297" y="-55312"/>
                    <a:pt x="317867" y="63208"/>
                    <a:pt x="565725" y="0"/>
                  </a:cubicBezTo>
                  <a:cubicBezTo>
                    <a:pt x="813584" y="-63208"/>
                    <a:pt x="1080350" y="9508"/>
                    <a:pt x="1312483" y="0"/>
                  </a:cubicBezTo>
                  <a:cubicBezTo>
                    <a:pt x="1544616" y="-9508"/>
                    <a:pt x="1817832" y="58148"/>
                    <a:pt x="1968724" y="0"/>
                  </a:cubicBezTo>
                  <a:cubicBezTo>
                    <a:pt x="2119616" y="-58148"/>
                    <a:pt x="2129640" y="2976"/>
                    <a:pt x="2262902" y="0"/>
                  </a:cubicBezTo>
                  <a:cubicBezTo>
                    <a:pt x="2396164" y="-2976"/>
                    <a:pt x="2644286" y="31267"/>
                    <a:pt x="2919143" y="0"/>
                  </a:cubicBezTo>
                  <a:cubicBezTo>
                    <a:pt x="3194000" y="-31267"/>
                    <a:pt x="3454834" y="32564"/>
                    <a:pt x="3665900" y="0"/>
                  </a:cubicBezTo>
                  <a:cubicBezTo>
                    <a:pt x="3876966" y="-32564"/>
                    <a:pt x="3950265" y="28257"/>
                    <a:pt x="4141110" y="0"/>
                  </a:cubicBezTo>
                  <a:cubicBezTo>
                    <a:pt x="4331955" y="-28257"/>
                    <a:pt x="4314685" y="26974"/>
                    <a:pt x="4435287" y="0"/>
                  </a:cubicBezTo>
                  <a:cubicBezTo>
                    <a:pt x="4555889" y="-26974"/>
                    <a:pt x="4879914" y="38087"/>
                    <a:pt x="5182044" y="0"/>
                  </a:cubicBezTo>
                  <a:cubicBezTo>
                    <a:pt x="5484174" y="-38087"/>
                    <a:pt x="5717499" y="44537"/>
                    <a:pt x="5928802" y="0"/>
                  </a:cubicBezTo>
                  <a:cubicBezTo>
                    <a:pt x="6140105" y="-44537"/>
                    <a:pt x="6456269" y="60927"/>
                    <a:pt x="6675559" y="0"/>
                  </a:cubicBezTo>
                  <a:cubicBezTo>
                    <a:pt x="6894849" y="-60927"/>
                    <a:pt x="7019446" y="1463"/>
                    <a:pt x="7150769" y="0"/>
                  </a:cubicBezTo>
                  <a:cubicBezTo>
                    <a:pt x="7282092" y="-1463"/>
                    <a:pt x="7434516" y="25618"/>
                    <a:pt x="7625978" y="0"/>
                  </a:cubicBezTo>
                  <a:cubicBezTo>
                    <a:pt x="7817440" y="-25618"/>
                    <a:pt x="8125532" y="24299"/>
                    <a:pt x="8372736" y="0"/>
                  </a:cubicBezTo>
                  <a:cubicBezTo>
                    <a:pt x="8619940" y="-24299"/>
                    <a:pt x="8803544" y="44509"/>
                    <a:pt x="9051606" y="0"/>
                  </a:cubicBezTo>
                  <a:cubicBezTo>
                    <a:pt x="9109260" y="177762"/>
                    <a:pt x="9047627" y="295600"/>
                    <a:pt x="9051606" y="528606"/>
                  </a:cubicBezTo>
                  <a:cubicBezTo>
                    <a:pt x="9055585" y="761612"/>
                    <a:pt x="8983454" y="888108"/>
                    <a:pt x="9051606" y="1101263"/>
                  </a:cubicBezTo>
                  <a:cubicBezTo>
                    <a:pt x="8868664" y="1104992"/>
                    <a:pt x="8692996" y="1053569"/>
                    <a:pt x="8485881" y="1101263"/>
                  </a:cubicBezTo>
                  <a:cubicBezTo>
                    <a:pt x="8278767" y="1148957"/>
                    <a:pt x="8000423" y="1082397"/>
                    <a:pt x="7739123" y="1101263"/>
                  </a:cubicBezTo>
                  <a:cubicBezTo>
                    <a:pt x="7477823" y="1120129"/>
                    <a:pt x="7328145" y="1079117"/>
                    <a:pt x="6992366" y="1101263"/>
                  </a:cubicBezTo>
                  <a:cubicBezTo>
                    <a:pt x="6656587" y="1123409"/>
                    <a:pt x="6616945" y="1026084"/>
                    <a:pt x="6245608" y="1101263"/>
                  </a:cubicBezTo>
                  <a:cubicBezTo>
                    <a:pt x="5874271" y="1176442"/>
                    <a:pt x="5974540" y="1078525"/>
                    <a:pt x="5770399" y="1101263"/>
                  </a:cubicBezTo>
                  <a:cubicBezTo>
                    <a:pt x="5566258" y="1124001"/>
                    <a:pt x="5541396" y="1075789"/>
                    <a:pt x="5385706" y="1101263"/>
                  </a:cubicBezTo>
                  <a:cubicBezTo>
                    <a:pt x="5230016" y="1126737"/>
                    <a:pt x="5173560" y="1091928"/>
                    <a:pt x="5091528" y="1101263"/>
                  </a:cubicBezTo>
                  <a:cubicBezTo>
                    <a:pt x="5009496" y="1110598"/>
                    <a:pt x="4881521" y="1074460"/>
                    <a:pt x="4706835" y="1101263"/>
                  </a:cubicBezTo>
                  <a:cubicBezTo>
                    <a:pt x="4532149" y="1128066"/>
                    <a:pt x="4198980" y="1041404"/>
                    <a:pt x="4050594" y="1101263"/>
                  </a:cubicBezTo>
                  <a:cubicBezTo>
                    <a:pt x="3902208" y="1161122"/>
                    <a:pt x="3777755" y="1060839"/>
                    <a:pt x="3665900" y="1101263"/>
                  </a:cubicBezTo>
                  <a:cubicBezTo>
                    <a:pt x="3554045" y="1141687"/>
                    <a:pt x="3434545" y="1074537"/>
                    <a:pt x="3281207" y="1101263"/>
                  </a:cubicBezTo>
                  <a:cubicBezTo>
                    <a:pt x="3127869" y="1127989"/>
                    <a:pt x="2911351" y="1097217"/>
                    <a:pt x="2805998" y="1101263"/>
                  </a:cubicBezTo>
                  <a:cubicBezTo>
                    <a:pt x="2700645" y="1105309"/>
                    <a:pt x="2581868" y="1088500"/>
                    <a:pt x="2511821" y="1101263"/>
                  </a:cubicBezTo>
                  <a:cubicBezTo>
                    <a:pt x="2441774" y="1114026"/>
                    <a:pt x="2118498" y="1098840"/>
                    <a:pt x="1765063" y="1101263"/>
                  </a:cubicBezTo>
                  <a:cubicBezTo>
                    <a:pt x="1411628" y="1103686"/>
                    <a:pt x="1467082" y="1092732"/>
                    <a:pt x="1380370" y="1101263"/>
                  </a:cubicBezTo>
                  <a:cubicBezTo>
                    <a:pt x="1293658" y="1109794"/>
                    <a:pt x="923858" y="1043304"/>
                    <a:pt x="633612" y="1101263"/>
                  </a:cubicBezTo>
                  <a:cubicBezTo>
                    <a:pt x="343366" y="1159222"/>
                    <a:pt x="315418" y="1073101"/>
                    <a:pt x="0" y="1101263"/>
                  </a:cubicBezTo>
                  <a:cubicBezTo>
                    <a:pt x="-43574" y="845521"/>
                    <a:pt x="28479" y="760135"/>
                    <a:pt x="0" y="539619"/>
                  </a:cubicBezTo>
                  <a:cubicBezTo>
                    <a:pt x="-28479" y="319103"/>
                    <a:pt x="13901" y="189399"/>
                    <a:pt x="0" y="0"/>
                  </a:cubicBezTo>
                  <a:close/>
                </a:path>
              </a:pathLst>
            </a:custGeom>
            <a:ln>
              <a:solidFill>
                <a:srgbClr val="002D61"/>
              </a:solidFill>
              <a:extLst>
                <a:ext uri="{C807C97D-BFC1-408E-A445-0C87EB9F89A2}">
                  <ask:lineSketchStyleProps xmlns:ask="http://schemas.microsoft.com/office/drawing/2018/sketchyshapes" sd="9623100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36DE9A-A17C-0A44-9E8E-0A70E0B977A1}"/>
                </a:ext>
              </a:extLst>
            </p:cNvPr>
            <p:cNvSpPr/>
            <p:nvPr/>
          </p:nvSpPr>
          <p:spPr>
            <a:xfrm>
              <a:off x="6941566" y="4807296"/>
              <a:ext cx="212846" cy="272279"/>
            </a:xfrm>
            <a:prstGeom prst="rect">
              <a:avLst/>
            </a:prstGeom>
            <a:solidFill>
              <a:srgbClr val="9558B2">
                <a:alpha val="61000"/>
              </a:srgb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ED7A31-70AD-C2B1-34C6-B783772F4F0B}"/>
                </a:ext>
              </a:extLst>
            </p:cNvPr>
            <p:cNvSpPr/>
            <p:nvPr/>
          </p:nvSpPr>
          <p:spPr>
            <a:xfrm>
              <a:off x="7154412" y="4532294"/>
              <a:ext cx="3099522" cy="83042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7261F6-15AD-5D26-D9AC-EB05983860B8}"/>
              </a:ext>
            </a:extLst>
          </p:cNvPr>
          <p:cNvSpPr txBox="1"/>
          <p:nvPr/>
        </p:nvSpPr>
        <p:spPr>
          <a:xfrm>
            <a:off x="2698928" y="1189321"/>
            <a:ext cx="6820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The cost of replacing the Boolean Constraints with the SCD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Green Box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term for avoiding SCD.</a:t>
            </a:r>
          </a:p>
        </p:txBody>
      </p:sp>
    </p:spTree>
    <p:extLst>
      <p:ext uri="{BB962C8B-B14F-4D97-AF65-F5344CB8AC3E}">
        <p14:creationId xmlns:p14="http://schemas.microsoft.com/office/powerpoint/2010/main" val="1919255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Takeaways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However, if we use an economic based model, which assigns a cost to substation power and battery charging/discharging, then the number of optimization steps can be reduced to just two, with one initialization with no line losses, as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state variable itself which does not require any other non-linear equality constraint term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But in that case, we need to clarify who owns the storage (</a:t>
                </a:r>
                <a:r>
                  <a:rPr lang="en-US" i="1" dirty="0">
                    <a:solidFill>
                      <a:schemeClr val="tx1"/>
                    </a:solidFill>
                  </a:rPr>
                  <a:t>cite that paper</a:t>
                </a:r>
                <a:r>
                  <a:rPr lang="en-US" dirty="0">
                    <a:solidFill>
                      <a:schemeClr val="tx1"/>
                    </a:solidFill>
                  </a:rPr>
                  <a:t>), as the coefficient for cost function of battery charging/discharging could then be either positive or negative </a:t>
                </a:r>
                <a:r>
                  <a:rPr lang="en-US" i="1" dirty="0">
                    <a:solidFill>
                      <a:schemeClr val="tx1"/>
                    </a:solidFill>
                  </a:rPr>
                  <a:t>(how?)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8" t="-3129" r="-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DCD3058-AC75-7734-DA88-C10C438DFED4}"/>
              </a:ext>
            </a:extLst>
          </p:cNvPr>
          <p:cNvGrpSpPr/>
          <p:nvPr/>
        </p:nvGrpSpPr>
        <p:grpSpPr>
          <a:xfrm>
            <a:off x="2032908" y="5646593"/>
            <a:ext cx="5492831" cy="694764"/>
            <a:chOff x="2483110" y="4392805"/>
            <a:chExt cx="9051606" cy="11012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BE699E-63EB-DC59-3A99-048CC0BA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110" y="4392805"/>
              <a:ext cx="9051606" cy="1101263"/>
            </a:xfrm>
            <a:custGeom>
              <a:avLst/>
              <a:gdLst>
                <a:gd name="connsiteX0" fmla="*/ 0 w 9051606"/>
                <a:gd name="connsiteY0" fmla="*/ 0 h 1101263"/>
                <a:gd name="connsiteX1" fmla="*/ 384693 w 9051606"/>
                <a:gd name="connsiteY1" fmla="*/ 0 h 1101263"/>
                <a:gd name="connsiteX2" fmla="*/ 678870 w 9051606"/>
                <a:gd name="connsiteY2" fmla="*/ 0 h 1101263"/>
                <a:gd name="connsiteX3" fmla="*/ 973048 w 9051606"/>
                <a:gd name="connsiteY3" fmla="*/ 0 h 1101263"/>
                <a:gd name="connsiteX4" fmla="*/ 1448257 w 9051606"/>
                <a:gd name="connsiteY4" fmla="*/ 0 h 1101263"/>
                <a:gd name="connsiteX5" fmla="*/ 2104498 w 9051606"/>
                <a:gd name="connsiteY5" fmla="*/ 0 h 1101263"/>
                <a:gd name="connsiteX6" fmla="*/ 2670224 w 9051606"/>
                <a:gd name="connsiteY6" fmla="*/ 0 h 1101263"/>
                <a:gd name="connsiteX7" fmla="*/ 2964401 w 9051606"/>
                <a:gd name="connsiteY7" fmla="*/ 0 h 1101263"/>
                <a:gd name="connsiteX8" fmla="*/ 3439610 w 9051606"/>
                <a:gd name="connsiteY8" fmla="*/ 0 h 1101263"/>
                <a:gd name="connsiteX9" fmla="*/ 3824304 w 9051606"/>
                <a:gd name="connsiteY9" fmla="*/ 0 h 1101263"/>
                <a:gd name="connsiteX10" fmla="*/ 4118481 w 9051606"/>
                <a:gd name="connsiteY10" fmla="*/ 0 h 1101263"/>
                <a:gd name="connsiteX11" fmla="*/ 4684206 w 9051606"/>
                <a:gd name="connsiteY11" fmla="*/ 0 h 1101263"/>
                <a:gd name="connsiteX12" fmla="*/ 5068899 w 9051606"/>
                <a:gd name="connsiteY12" fmla="*/ 0 h 1101263"/>
                <a:gd name="connsiteX13" fmla="*/ 5363077 w 9051606"/>
                <a:gd name="connsiteY13" fmla="*/ 0 h 1101263"/>
                <a:gd name="connsiteX14" fmla="*/ 5747770 w 9051606"/>
                <a:gd name="connsiteY14" fmla="*/ 0 h 1101263"/>
                <a:gd name="connsiteX15" fmla="*/ 6313495 w 9051606"/>
                <a:gd name="connsiteY15" fmla="*/ 0 h 1101263"/>
                <a:gd name="connsiteX16" fmla="*/ 6788704 w 9051606"/>
                <a:gd name="connsiteY16" fmla="*/ 0 h 1101263"/>
                <a:gd name="connsiteX17" fmla="*/ 7354430 w 9051606"/>
                <a:gd name="connsiteY17" fmla="*/ 0 h 1101263"/>
                <a:gd name="connsiteX18" fmla="*/ 7648607 w 9051606"/>
                <a:gd name="connsiteY18" fmla="*/ 0 h 1101263"/>
                <a:gd name="connsiteX19" fmla="*/ 8304849 w 9051606"/>
                <a:gd name="connsiteY19" fmla="*/ 0 h 1101263"/>
                <a:gd name="connsiteX20" fmla="*/ 9051606 w 9051606"/>
                <a:gd name="connsiteY20" fmla="*/ 0 h 1101263"/>
                <a:gd name="connsiteX21" fmla="*/ 9051606 w 9051606"/>
                <a:gd name="connsiteY21" fmla="*/ 550632 h 1101263"/>
                <a:gd name="connsiteX22" fmla="*/ 9051606 w 9051606"/>
                <a:gd name="connsiteY22" fmla="*/ 1101263 h 1101263"/>
                <a:gd name="connsiteX23" fmla="*/ 8304849 w 9051606"/>
                <a:gd name="connsiteY23" fmla="*/ 1101263 h 1101263"/>
                <a:gd name="connsiteX24" fmla="*/ 7739123 w 9051606"/>
                <a:gd name="connsiteY24" fmla="*/ 1101263 h 1101263"/>
                <a:gd name="connsiteX25" fmla="*/ 7082882 w 9051606"/>
                <a:gd name="connsiteY25" fmla="*/ 1101263 h 1101263"/>
                <a:gd name="connsiteX26" fmla="*/ 6426640 w 9051606"/>
                <a:gd name="connsiteY26" fmla="*/ 1101263 h 1101263"/>
                <a:gd name="connsiteX27" fmla="*/ 5679883 w 9051606"/>
                <a:gd name="connsiteY27" fmla="*/ 1101263 h 1101263"/>
                <a:gd name="connsiteX28" fmla="*/ 5114157 w 9051606"/>
                <a:gd name="connsiteY28" fmla="*/ 1101263 h 1101263"/>
                <a:gd name="connsiteX29" fmla="*/ 4638948 w 9051606"/>
                <a:gd name="connsiteY29" fmla="*/ 1101263 h 1101263"/>
                <a:gd name="connsiteX30" fmla="*/ 4163739 w 9051606"/>
                <a:gd name="connsiteY30" fmla="*/ 1101263 h 1101263"/>
                <a:gd name="connsiteX31" fmla="*/ 3416981 w 9051606"/>
                <a:gd name="connsiteY31" fmla="*/ 1101263 h 1101263"/>
                <a:gd name="connsiteX32" fmla="*/ 3122804 w 9051606"/>
                <a:gd name="connsiteY32" fmla="*/ 1101263 h 1101263"/>
                <a:gd name="connsiteX33" fmla="*/ 2647595 w 9051606"/>
                <a:gd name="connsiteY33" fmla="*/ 1101263 h 1101263"/>
                <a:gd name="connsiteX34" fmla="*/ 1900837 w 9051606"/>
                <a:gd name="connsiteY34" fmla="*/ 1101263 h 1101263"/>
                <a:gd name="connsiteX35" fmla="*/ 1425628 w 9051606"/>
                <a:gd name="connsiteY35" fmla="*/ 1101263 h 1101263"/>
                <a:gd name="connsiteX36" fmla="*/ 950419 w 9051606"/>
                <a:gd name="connsiteY36" fmla="*/ 1101263 h 1101263"/>
                <a:gd name="connsiteX37" fmla="*/ 565725 w 9051606"/>
                <a:gd name="connsiteY37" fmla="*/ 1101263 h 1101263"/>
                <a:gd name="connsiteX38" fmla="*/ 0 w 9051606"/>
                <a:gd name="connsiteY38" fmla="*/ 1101263 h 1101263"/>
                <a:gd name="connsiteX39" fmla="*/ 0 w 9051606"/>
                <a:gd name="connsiteY39" fmla="*/ 561644 h 1101263"/>
                <a:gd name="connsiteX40" fmla="*/ 0 w 9051606"/>
                <a:gd name="connsiteY40" fmla="*/ 0 h 110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51606" h="1101263" fill="none" extrusionOk="0">
                  <a:moveTo>
                    <a:pt x="0" y="0"/>
                  </a:moveTo>
                  <a:cubicBezTo>
                    <a:pt x="140978" y="-31375"/>
                    <a:pt x="240869" y="26140"/>
                    <a:pt x="384693" y="0"/>
                  </a:cubicBezTo>
                  <a:cubicBezTo>
                    <a:pt x="528517" y="-26140"/>
                    <a:pt x="593466" y="1346"/>
                    <a:pt x="678870" y="0"/>
                  </a:cubicBezTo>
                  <a:cubicBezTo>
                    <a:pt x="764274" y="-1346"/>
                    <a:pt x="867120" y="14672"/>
                    <a:pt x="973048" y="0"/>
                  </a:cubicBezTo>
                  <a:cubicBezTo>
                    <a:pt x="1078976" y="-14672"/>
                    <a:pt x="1231867" y="13736"/>
                    <a:pt x="1448257" y="0"/>
                  </a:cubicBezTo>
                  <a:cubicBezTo>
                    <a:pt x="1664647" y="-13736"/>
                    <a:pt x="1924811" y="21693"/>
                    <a:pt x="2104498" y="0"/>
                  </a:cubicBezTo>
                  <a:cubicBezTo>
                    <a:pt x="2284185" y="-21693"/>
                    <a:pt x="2393676" y="5635"/>
                    <a:pt x="2670224" y="0"/>
                  </a:cubicBezTo>
                  <a:cubicBezTo>
                    <a:pt x="2946772" y="-5635"/>
                    <a:pt x="2874217" y="25928"/>
                    <a:pt x="2964401" y="0"/>
                  </a:cubicBezTo>
                  <a:cubicBezTo>
                    <a:pt x="3054585" y="-25928"/>
                    <a:pt x="3218343" y="43843"/>
                    <a:pt x="3439610" y="0"/>
                  </a:cubicBezTo>
                  <a:cubicBezTo>
                    <a:pt x="3660877" y="-43843"/>
                    <a:pt x="3635178" y="19978"/>
                    <a:pt x="3824304" y="0"/>
                  </a:cubicBezTo>
                  <a:cubicBezTo>
                    <a:pt x="4013430" y="-19978"/>
                    <a:pt x="4056733" y="24109"/>
                    <a:pt x="4118481" y="0"/>
                  </a:cubicBezTo>
                  <a:cubicBezTo>
                    <a:pt x="4180229" y="-24109"/>
                    <a:pt x="4484824" y="5518"/>
                    <a:pt x="4684206" y="0"/>
                  </a:cubicBezTo>
                  <a:cubicBezTo>
                    <a:pt x="4883588" y="-5518"/>
                    <a:pt x="4891395" y="942"/>
                    <a:pt x="5068899" y="0"/>
                  </a:cubicBezTo>
                  <a:cubicBezTo>
                    <a:pt x="5246403" y="-942"/>
                    <a:pt x="5257176" y="21310"/>
                    <a:pt x="5363077" y="0"/>
                  </a:cubicBezTo>
                  <a:cubicBezTo>
                    <a:pt x="5468978" y="-21310"/>
                    <a:pt x="5667115" y="3730"/>
                    <a:pt x="5747770" y="0"/>
                  </a:cubicBezTo>
                  <a:cubicBezTo>
                    <a:pt x="5828425" y="-3730"/>
                    <a:pt x="6070391" y="4017"/>
                    <a:pt x="6313495" y="0"/>
                  </a:cubicBezTo>
                  <a:cubicBezTo>
                    <a:pt x="6556600" y="-4017"/>
                    <a:pt x="6621678" y="14546"/>
                    <a:pt x="6788704" y="0"/>
                  </a:cubicBezTo>
                  <a:cubicBezTo>
                    <a:pt x="6955730" y="-14546"/>
                    <a:pt x="7105381" y="14814"/>
                    <a:pt x="7354430" y="0"/>
                  </a:cubicBezTo>
                  <a:cubicBezTo>
                    <a:pt x="7603479" y="-14814"/>
                    <a:pt x="7523794" y="22416"/>
                    <a:pt x="7648607" y="0"/>
                  </a:cubicBezTo>
                  <a:cubicBezTo>
                    <a:pt x="7773420" y="-22416"/>
                    <a:pt x="8138243" y="64193"/>
                    <a:pt x="8304849" y="0"/>
                  </a:cubicBezTo>
                  <a:cubicBezTo>
                    <a:pt x="8471455" y="-64193"/>
                    <a:pt x="8880333" y="57774"/>
                    <a:pt x="9051606" y="0"/>
                  </a:cubicBezTo>
                  <a:cubicBezTo>
                    <a:pt x="9053698" y="225148"/>
                    <a:pt x="9010629" y="392247"/>
                    <a:pt x="9051606" y="550632"/>
                  </a:cubicBezTo>
                  <a:cubicBezTo>
                    <a:pt x="9092583" y="709017"/>
                    <a:pt x="9005458" y="971974"/>
                    <a:pt x="9051606" y="1101263"/>
                  </a:cubicBezTo>
                  <a:cubicBezTo>
                    <a:pt x="8813690" y="1131169"/>
                    <a:pt x="8660988" y="1090845"/>
                    <a:pt x="8304849" y="1101263"/>
                  </a:cubicBezTo>
                  <a:cubicBezTo>
                    <a:pt x="7948710" y="1111681"/>
                    <a:pt x="7894802" y="1081421"/>
                    <a:pt x="7739123" y="1101263"/>
                  </a:cubicBezTo>
                  <a:cubicBezTo>
                    <a:pt x="7583444" y="1121105"/>
                    <a:pt x="7373530" y="1058883"/>
                    <a:pt x="7082882" y="1101263"/>
                  </a:cubicBezTo>
                  <a:cubicBezTo>
                    <a:pt x="6792234" y="1143643"/>
                    <a:pt x="6741315" y="1035719"/>
                    <a:pt x="6426640" y="1101263"/>
                  </a:cubicBezTo>
                  <a:cubicBezTo>
                    <a:pt x="6111965" y="1166807"/>
                    <a:pt x="6012760" y="1036443"/>
                    <a:pt x="5679883" y="1101263"/>
                  </a:cubicBezTo>
                  <a:cubicBezTo>
                    <a:pt x="5347006" y="1166083"/>
                    <a:pt x="5390339" y="1098589"/>
                    <a:pt x="5114157" y="1101263"/>
                  </a:cubicBezTo>
                  <a:cubicBezTo>
                    <a:pt x="4837975" y="1103937"/>
                    <a:pt x="4862765" y="1064374"/>
                    <a:pt x="4638948" y="1101263"/>
                  </a:cubicBezTo>
                  <a:cubicBezTo>
                    <a:pt x="4415131" y="1138152"/>
                    <a:pt x="4328614" y="1092853"/>
                    <a:pt x="4163739" y="1101263"/>
                  </a:cubicBezTo>
                  <a:cubicBezTo>
                    <a:pt x="3998864" y="1109673"/>
                    <a:pt x="3719480" y="1054214"/>
                    <a:pt x="3416981" y="1101263"/>
                  </a:cubicBezTo>
                  <a:cubicBezTo>
                    <a:pt x="3114482" y="1148312"/>
                    <a:pt x="3227834" y="1093043"/>
                    <a:pt x="3122804" y="1101263"/>
                  </a:cubicBezTo>
                  <a:cubicBezTo>
                    <a:pt x="3017774" y="1109483"/>
                    <a:pt x="2880780" y="1097627"/>
                    <a:pt x="2647595" y="1101263"/>
                  </a:cubicBezTo>
                  <a:cubicBezTo>
                    <a:pt x="2414410" y="1104899"/>
                    <a:pt x="2214156" y="1033821"/>
                    <a:pt x="1900837" y="1101263"/>
                  </a:cubicBezTo>
                  <a:cubicBezTo>
                    <a:pt x="1587518" y="1168705"/>
                    <a:pt x="1564401" y="1047016"/>
                    <a:pt x="1425628" y="1101263"/>
                  </a:cubicBezTo>
                  <a:cubicBezTo>
                    <a:pt x="1286855" y="1155510"/>
                    <a:pt x="1067418" y="1088287"/>
                    <a:pt x="950419" y="1101263"/>
                  </a:cubicBezTo>
                  <a:cubicBezTo>
                    <a:pt x="833420" y="1114239"/>
                    <a:pt x="715439" y="1098108"/>
                    <a:pt x="565725" y="1101263"/>
                  </a:cubicBezTo>
                  <a:cubicBezTo>
                    <a:pt x="416011" y="1104418"/>
                    <a:pt x="165579" y="1056969"/>
                    <a:pt x="0" y="1101263"/>
                  </a:cubicBezTo>
                  <a:cubicBezTo>
                    <a:pt x="-50095" y="917732"/>
                    <a:pt x="53185" y="802197"/>
                    <a:pt x="0" y="561644"/>
                  </a:cubicBezTo>
                  <a:cubicBezTo>
                    <a:pt x="-53185" y="321091"/>
                    <a:pt x="18725" y="279749"/>
                    <a:pt x="0" y="0"/>
                  </a:cubicBezTo>
                  <a:close/>
                </a:path>
                <a:path w="9051606" h="1101263" stroke="0" extrusionOk="0">
                  <a:moveTo>
                    <a:pt x="0" y="0"/>
                  </a:moveTo>
                  <a:cubicBezTo>
                    <a:pt x="137297" y="-55312"/>
                    <a:pt x="317867" y="63208"/>
                    <a:pt x="565725" y="0"/>
                  </a:cubicBezTo>
                  <a:cubicBezTo>
                    <a:pt x="813584" y="-63208"/>
                    <a:pt x="1080350" y="9508"/>
                    <a:pt x="1312483" y="0"/>
                  </a:cubicBezTo>
                  <a:cubicBezTo>
                    <a:pt x="1544616" y="-9508"/>
                    <a:pt x="1817832" y="58148"/>
                    <a:pt x="1968724" y="0"/>
                  </a:cubicBezTo>
                  <a:cubicBezTo>
                    <a:pt x="2119616" y="-58148"/>
                    <a:pt x="2129640" y="2976"/>
                    <a:pt x="2262902" y="0"/>
                  </a:cubicBezTo>
                  <a:cubicBezTo>
                    <a:pt x="2396164" y="-2976"/>
                    <a:pt x="2644286" y="31267"/>
                    <a:pt x="2919143" y="0"/>
                  </a:cubicBezTo>
                  <a:cubicBezTo>
                    <a:pt x="3194000" y="-31267"/>
                    <a:pt x="3454834" y="32564"/>
                    <a:pt x="3665900" y="0"/>
                  </a:cubicBezTo>
                  <a:cubicBezTo>
                    <a:pt x="3876966" y="-32564"/>
                    <a:pt x="3950265" y="28257"/>
                    <a:pt x="4141110" y="0"/>
                  </a:cubicBezTo>
                  <a:cubicBezTo>
                    <a:pt x="4331955" y="-28257"/>
                    <a:pt x="4314685" y="26974"/>
                    <a:pt x="4435287" y="0"/>
                  </a:cubicBezTo>
                  <a:cubicBezTo>
                    <a:pt x="4555889" y="-26974"/>
                    <a:pt x="4879914" y="38087"/>
                    <a:pt x="5182044" y="0"/>
                  </a:cubicBezTo>
                  <a:cubicBezTo>
                    <a:pt x="5484174" y="-38087"/>
                    <a:pt x="5717499" y="44537"/>
                    <a:pt x="5928802" y="0"/>
                  </a:cubicBezTo>
                  <a:cubicBezTo>
                    <a:pt x="6140105" y="-44537"/>
                    <a:pt x="6456269" y="60927"/>
                    <a:pt x="6675559" y="0"/>
                  </a:cubicBezTo>
                  <a:cubicBezTo>
                    <a:pt x="6894849" y="-60927"/>
                    <a:pt x="7019446" y="1463"/>
                    <a:pt x="7150769" y="0"/>
                  </a:cubicBezTo>
                  <a:cubicBezTo>
                    <a:pt x="7282092" y="-1463"/>
                    <a:pt x="7434516" y="25618"/>
                    <a:pt x="7625978" y="0"/>
                  </a:cubicBezTo>
                  <a:cubicBezTo>
                    <a:pt x="7817440" y="-25618"/>
                    <a:pt x="8125532" y="24299"/>
                    <a:pt x="8372736" y="0"/>
                  </a:cubicBezTo>
                  <a:cubicBezTo>
                    <a:pt x="8619940" y="-24299"/>
                    <a:pt x="8803544" y="44509"/>
                    <a:pt x="9051606" y="0"/>
                  </a:cubicBezTo>
                  <a:cubicBezTo>
                    <a:pt x="9109260" y="177762"/>
                    <a:pt x="9047627" y="295600"/>
                    <a:pt x="9051606" y="528606"/>
                  </a:cubicBezTo>
                  <a:cubicBezTo>
                    <a:pt x="9055585" y="761612"/>
                    <a:pt x="8983454" y="888108"/>
                    <a:pt x="9051606" y="1101263"/>
                  </a:cubicBezTo>
                  <a:cubicBezTo>
                    <a:pt x="8868664" y="1104992"/>
                    <a:pt x="8692996" y="1053569"/>
                    <a:pt x="8485881" y="1101263"/>
                  </a:cubicBezTo>
                  <a:cubicBezTo>
                    <a:pt x="8278767" y="1148957"/>
                    <a:pt x="8000423" y="1082397"/>
                    <a:pt x="7739123" y="1101263"/>
                  </a:cubicBezTo>
                  <a:cubicBezTo>
                    <a:pt x="7477823" y="1120129"/>
                    <a:pt x="7328145" y="1079117"/>
                    <a:pt x="6992366" y="1101263"/>
                  </a:cubicBezTo>
                  <a:cubicBezTo>
                    <a:pt x="6656587" y="1123409"/>
                    <a:pt x="6616945" y="1026084"/>
                    <a:pt x="6245608" y="1101263"/>
                  </a:cubicBezTo>
                  <a:cubicBezTo>
                    <a:pt x="5874271" y="1176442"/>
                    <a:pt x="5974540" y="1078525"/>
                    <a:pt x="5770399" y="1101263"/>
                  </a:cubicBezTo>
                  <a:cubicBezTo>
                    <a:pt x="5566258" y="1124001"/>
                    <a:pt x="5541396" y="1075789"/>
                    <a:pt x="5385706" y="1101263"/>
                  </a:cubicBezTo>
                  <a:cubicBezTo>
                    <a:pt x="5230016" y="1126737"/>
                    <a:pt x="5173560" y="1091928"/>
                    <a:pt x="5091528" y="1101263"/>
                  </a:cubicBezTo>
                  <a:cubicBezTo>
                    <a:pt x="5009496" y="1110598"/>
                    <a:pt x="4881521" y="1074460"/>
                    <a:pt x="4706835" y="1101263"/>
                  </a:cubicBezTo>
                  <a:cubicBezTo>
                    <a:pt x="4532149" y="1128066"/>
                    <a:pt x="4198980" y="1041404"/>
                    <a:pt x="4050594" y="1101263"/>
                  </a:cubicBezTo>
                  <a:cubicBezTo>
                    <a:pt x="3902208" y="1161122"/>
                    <a:pt x="3777755" y="1060839"/>
                    <a:pt x="3665900" y="1101263"/>
                  </a:cubicBezTo>
                  <a:cubicBezTo>
                    <a:pt x="3554045" y="1141687"/>
                    <a:pt x="3434545" y="1074537"/>
                    <a:pt x="3281207" y="1101263"/>
                  </a:cubicBezTo>
                  <a:cubicBezTo>
                    <a:pt x="3127869" y="1127989"/>
                    <a:pt x="2911351" y="1097217"/>
                    <a:pt x="2805998" y="1101263"/>
                  </a:cubicBezTo>
                  <a:cubicBezTo>
                    <a:pt x="2700645" y="1105309"/>
                    <a:pt x="2581868" y="1088500"/>
                    <a:pt x="2511821" y="1101263"/>
                  </a:cubicBezTo>
                  <a:cubicBezTo>
                    <a:pt x="2441774" y="1114026"/>
                    <a:pt x="2118498" y="1098840"/>
                    <a:pt x="1765063" y="1101263"/>
                  </a:cubicBezTo>
                  <a:cubicBezTo>
                    <a:pt x="1411628" y="1103686"/>
                    <a:pt x="1467082" y="1092732"/>
                    <a:pt x="1380370" y="1101263"/>
                  </a:cubicBezTo>
                  <a:cubicBezTo>
                    <a:pt x="1293658" y="1109794"/>
                    <a:pt x="923858" y="1043304"/>
                    <a:pt x="633612" y="1101263"/>
                  </a:cubicBezTo>
                  <a:cubicBezTo>
                    <a:pt x="343366" y="1159222"/>
                    <a:pt x="315418" y="1073101"/>
                    <a:pt x="0" y="1101263"/>
                  </a:cubicBezTo>
                  <a:cubicBezTo>
                    <a:pt x="-43574" y="845521"/>
                    <a:pt x="28479" y="760135"/>
                    <a:pt x="0" y="539619"/>
                  </a:cubicBezTo>
                  <a:cubicBezTo>
                    <a:pt x="-28479" y="319103"/>
                    <a:pt x="13901" y="189399"/>
                    <a:pt x="0" y="0"/>
                  </a:cubicBezTo>
                  <a:close/>
                </a:path>
              </a:pathLst>
            </a:custGeom>
            <a:ln>
              <a:solidFill>
                <a:srgbClr val="002D61"/>
              </a:solidFill>
              <a:extLst>
                <a:ext uri="{C807C97D-BFC1-408E-A445-0C87EB9F89A2}">
                  <ask:lineSketchStyleProps xmlns:ask="http://schemas.microsoft.com/office/drawing/2018/sketchyshapes" sd="9623100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36DE9A-A17C-0A44-9E8E-0A70E0B977A1}"/>
                </a:ext>
              </a:extLst>
            </p:cNvPr>
            <p:cNvSpPr/>
            <p:nvPr/>
          </p:nvSpPr>
          <p:spPr>
            <a:xfrm>
              <a:off x="6941566" y="4807296"/>
              <a:ext cx="212846" cy="272279"/>
            </a:xfrm>
            <a:prstGeom prst="rect">
              <a:avLst/>
            </a:prstGeom>
            <a:solidFill>
              <a:srgbClr val="9558B2">
                <a:alpha val="61000"/>
              </a:srgb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ED7A31-70AD-C2B1-34C6-B783772F4F0B}"/>
                </a:ext>
              </a:extLst>
            </p:cNvPr>
            <p:cNvSpPr/>
            <p:nvPr/>
          </p:nvSpPr>
          <p:spPr>
            <a:xfrm>
              <a:off x="7154412" y="4532294"/>
              <a:ext cx="3099522" cy="83042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7261F6-15AD-5D26-D9AC-EB05983860B8}"/>
              </a:ext>
            </a:extLst>
          </p:cNvPr>
          <p:cNvSpPr txBox="1"/>
          <p:nvPr/>
        </p:nvSpPr>
        <p:spPr>
          <a:xfrm>
            <a:off x="2698928" y="1189321"/>
            <a:ext cx="6820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The cost of replacing the Boolean Constraints with the SCD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Green Box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term for avoiding SCD.</a:t>
            </a:r>
          </a:p>
        </p:txBody>
      </p:sp>
    </p:spTree>
    <p:extLst>
      <p:ext uri="{BB962C8B-B14F-4D97-AF65-F5344CB8AC3E}">
        <p14:creationId xmlns:p14="http://schemas.microsoft.com/office/powerpoint/2010/main" val="2115703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F6F3-4C39-173E-F12D-19ACFC90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4710" y="1089628"/>
            <a:ext cx="6347051" cy="5566528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05892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27" y="68746"/>
            <a:ext cx="8417379" cy="374877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Helpful for clarifying any variable in the optimization formulations.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6C420-3EAF-98D1-C7E8-C9F36924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943" y="499041"/>
            <a:ext cx="4720327" cy="5600731"/>
          </a:xfrm>
          <a:prstGeom prst="rect">
            <a:avLst/>
          </a:prstGeom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948515457">
                  <a:custGeom>
                    <a:avLst/>
                    <a:gdLst>
                      <a:gd name="connsiteX0" fmla="*/ 0 w 3869445"/>
                      <a:gd name="connsiteY0" fmla="*/ 0 h 4591148"/>
                      <a:gd name="connsiteX1" fmla="*/ 552778 w 3869445"/>
                      <a:gd name="connsiteY1" fmla="*/ 0 h 4591148"/>
                      <a:gd name="connsiteX2" fmla="*/ 1105556 w 3869445"/>
                      <a:gd name="connsiteY2" fmla="*/ 0 h 4591148"/>
                      <a:gd name="connsiteX3" fmla="*/ 1580945 w 3869445"/>
                      <a:gd name="connsiteY3" fmla="*/ 0 h 4591148"/>
                      <a:gd name="connsiteX4" fmla="*/ 2133723 w 3869445"/>
                      <a:gd name="connsiteY4" fmla="*/ 0 h 4591148"/>
                      <a:gd name="connsiteX5" fmla="*/ 2570417 w 3869445"/>
                      <a:gd name="connsiteY5" fmla="*/ 0 h 4591148"/>
                      <a:gd name="connsiteX6" fmla="*/ 3084500 w 3869445"/>
                      <a:gd name="connsiteY6" fmla="*/ 0 h 4591148"/>
                      <a:gd name="connsiteX7" fmla="*/ 3869445 w 3869445"/>
                      <a:gd name="connsiteY7" fmla="*/ 0 h 4591148"/>
                      <a:gd name="connsiteX8" fmla="*/ 3869445 w 3869445"/>
                      <a:gd name="connsiteY8" fmla="*/ 436159 h 4591148"/>
                      <a:gd name="connsiteX9" fmla="*/ 3869445 w 3869445"/>
                      <a:gd name="connsiteY9" fmla="*/ 964141 h 4591148"/>
                      <a:gd name="connsiteX10" fmla="*/ 3869445 w 3869445"/>
                      <a:gd name="connsiteY10" fmla="*/ 1629858 h 4591148"/>
                      <a:gd name="connsiteX11" fmla="*/ 3869445 w 3869445"/>
                      <a:gd name="connsiteY11" fmla="*/ 2111928 h 4591148"/>
                      <a:gd name="connsiteX12" fmla="*/ 3869445 w 3869445"/>
                      <a:gd name="connsiteY12" fmla="*/ 2593999 h 4591148"/>
                      <a:gd name="connsiteX13" fmla="*/ 3869445 w 3869445"/>
                      <a:gd name="connsiteY13" fmla="*/ 3259715 h 4591148"/>
                      <a:gd name="connsiteX14" fmla="*/ 3869445 w 3869445"/>
                      <a:gd name="connsiteY14" fmla="*/ 3741786 h 4591148"/>
                      <a:gd name="connsiteX15" fmla="*/ 3869445 w 3869445"/>
                      <a:gd name="connsiteY15" fmla="*/ 4591148 h 4591148"/>
                      <a:gd name="connsiteX16" fmla="*/ 3355362 w 3869445"/>
                      <a:gd name="connsiteY16" fmla="*/ 4591148 h 4591148"/>
                      <a:gd name="connsiteX17" fmla="*/ 2763889 w 3869445"/>
                      <a:gd name="connsiteY17" fmla="*/ 4591148 h 4591148"/>
                      <a:gd name="connsiteX18" fmla="*/ 2172417 w 3869445"/>
                      <a:gd name="connsiteY18" fmla="*/ 4591148 h 4591148"/>
                      <a:gd name="connsiteX19" fmla="*/ 1658334 w 3869445"/>
                      <a:gd name="connsiteY19" fmla="*/ 4591148 h 4591148"/>
                      <a:gd name="connsiteX20" fmla="*/ 1028167 w 3869445"/>
                      <a:gd name="connsiteY20" fmla="*/ 4591148 h 4591148"/>
                      <a:gd name="connsiteX21" fmla="*/ 514083 w 3869445"/>
                      <a:gd name="connsiteY21" fmla="*/ 4591148 h 4591148"/>
                      <a:gd name="connsiteX22" fmla="*/ 0 w 3869445"/>
                      <a:gd name="connsiteY22" fmla="*/ 4591148 h 4591148"/>
                      <a:gd name="connsiteX23" fmla="*/ 0 w 3869445"/>
                      <a:gd name="connsiteY23" fmla="*/ 4063166 h 4591148"/>
                      <a:gd name="connsiteX24" fmla="*/ 0 w 3869445"/>
                      <a:gd name="connsiteY24" fmla="*/ 3581095 h 4591148"/>
                      <a:gd name="connsiteX25" fmla="*/ 0 w 3869445"/>
                      <a:gd name="connsiteY25" fmla="*/ 3053113 h 4591148"/>
                      <a:gd name="connsiteX26" fmla="*/ 0 w 3869445"/>
                      <a:gd name="connsiteY26" fmla="*/ 2387397 h 4591148"/>
                      <a:gd name="connsiteX27" fmla="*/ 0 w 3869445"/>
                      <a:gd name="connsiteY27" fmla="*/ 1859415 h 4591148"/>
                      <a:gd name="connsiteX28" fmla="*/ 0 w 3869445"/>
                      <a:gd name="connsiteY28" fmla="*/ 1377344 h 4591148"/>
                      <a:gd name="connsiteX29" fmla="*/ 0 w 3869445"/>
                      <a:gd name="connsiteY29" fmla="*/ 941185 h 4591148"/>
                      <a:gd name="connsiteX30" fmla="*/ 0 w 3869445"/>
                      <a:gd name="connsiteY30" fmla="*/ 0 h 4591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869445" h="4591148" fill="none" extrusionOk="0">
                        <a:moveTo>
                          <a:pt x="0" y="0"/>
                        </a:moveTo>
                        <a:cubicBezTo>
                          <a:pt x="119811" y="-1537"/>
                          <a:pt x="358581" y="8573"/>
                          <a:pt x="552778" y="0"/>
                        </a:cubicBezTo>
                        <a:cubicBezTo>
                          <a:pt x="746975" y="-8573"/>
                          <a:pt x="878007" y="58068"/>
                          <a:pt x="1105556" y="0"/>
                        </a:cubicBezTo>
                        <a:cubicBezTo>
                          <a:pt x="1333105" y="-58068"/>
                          <a:pt x="1400331" y="43337"/>
                          <a:pt x="1580945" y="0"/>
                        </a:cubicBezTo>
                        <a:cubicBezTo>
                          <a:pt x="1761559" y="-43337"/>
                          <a:pt x="1985899" y="31426"/>
                          <a:pt x="2133723" y="0"/>
                        </a:cubicBezTo>
                        <a:cubicBezTo>
                          <a:pt x="2281547" y="-31426"/>
                          <a:pt x="2363867" y="35483"/>
                          <a:pt x="2570417" y="0"/>
                        </a:cubicBezTo>
                        <a:cubicBezTo>
                          <a:pt x="2776967" y="-35483"/>
                          <a:pt x="2874218" y="18269"/>
                          <a:pt x="3084500" y="0"/>
                        </a:cubicBezTo>
                        <a:cubicBezTo>
                          <a:pt x="3294782" y="-18269"/>
                          <a:pt x="3701823" y="90946"/>
                          <a:pt x="3869445" y="0"/>
                        </a:cubicBezTo>
                        <a:cubicBezTo>
                          <a:pt x="3894827" y="173014"/>
                          <a:pt x="3852052" y="259032"/>
                          <a:pt x="3869445" y="436159"/>
                        </a:cubicBezTo>
                        <a:cubicBezTo>
                          <a:pt x="3886838" y="613286"/>
                          <a:pt x="3849319" y="803009"/>
                          <a:pt x="3869445" y="964141"/>
                        </a:cubicBezTo>
                        <a:cubicBezTo>
                          <a:pt x="3889571" y="1125273"/>
                          <a:pt x="3834262" y="1467797"/>
                          <a:pt x="3869445" y="1629858"/>
                        </a:cubicBezTo>
                        <a:cubicBezTo>
                          <a:pt x="3904628" y="1791919"/>
                          <a:pt x="3816889" y="1908224"/>
                          <a:pt x="3869445" y="2111928"/>
                        </a:cubicBezTo>
                        <a:cubicBezTo>
                          <a:pt x="3922001" y="2315632"/>
                          <a:pt x="3859774" y="2425267"/>
                          <a:pt x="3869445" y="2593999"/>
                        </a:cubicBezTo>
                        <a:cubicBezTo>
                          <a:pt x="3879116" y="2762731"/>
                          <a:pt x="3838403" y="3109385"/>
                          <a:pt x="3869445" y="3259715"/>
                        </a:cubicBezTo>
                        <a:cubicBezTo>
                          <a:pt x="3900487" y="3410045"/>
                          <a:pt x="3838843" y="3507015"/>
                          <a:pt x="3869445" y="3741786"/>
                        </a:cubicBezTo>
                        <a:cubicBezTo>
                          <a:pt x="3900047" y="3976557"/>
                          <a:pt x="3863146" y="4246724"/>
                          <a:pt x="3869445" y="4591148"/>
                        </a:cubicBezTo>
                        <a:cubicBezTo>
                          <a:pt x="3685746" y="4647971"/>
                          <a:pt x="3563503" y="4539209"/>
                          <a:pt x="3355362" y="4591148"/>
                        </a:cubicBezTo>
                        <a:cubicBezTo>
                          <a:pt x="3147221" y="4643087"/>
                          <a:pt x="3047756" y="4546598"/>
                          <a:pt x="2763889" y="4591148"/>
                        </a:cubicBezTo>
                        <a:cubicBezTo>
                          <a:pt x="2480022" y="4635698"/>
                          <a:pt x="2449602" y="4566703"/>
                          <a:pt x="2172417" y="4591148"/>
                        </a:cubicBezTo>
                        <a:cubicBezTo>
                          <a:pt x="1895232" y="4615593"/>
                          <a:pt x="1786091" y="4551456"/>
                          <a:pt x="1658334" y="4591148"/>
                        </a:cubicBezTo>
                        <a:cubicBezTo>
                          <a:pt x="1530577" y="4630840"/>
                          <a:pt x="1197579" y="4554334"/>
                          <a:pt x="1028167" y="4591148"/>
                        </a:cubicBezTo>
                        <a:cubicBezTo>
                          <a:pt x="858755" y="4627962"/>
                          <a:pt x="631650" y="4558608"/>
                          <a:pt x="514083" y="4591148"/>
                        </a:cubicBezTo>
                        <a:cubicBezTo>
                          <a:pt x="396516" y="4623688"/>
                          <a:pt x="209855" y="4580330"/>
                          <a:pt x="0" y="4591148"/>
                        </a:cubicBezTo>
                        <a:cubicBezTo>
                          <a:pt x="-39457" y="4364073"/>
                          <a:pt x="57424" y="4241005"/>
                          <a:pt x="0" y="4063166"/>
                        </a:cubicBezTo>
                        <a:cubicBezTo>
                          <a:pt x="-57424" y="3885327"/>
                          <a:pt x="43952" y="3713477"/>
                          <a:pt x="0" y="3581095"/>
                        </a:cubicBezTo>
                        <a:cubicBezTo>
                          <a:pt x="-43952" y="3448713"/>
                          <a:pt x="62644" y="3182494"/>
                          <a:pt x="0" y="3053113"/>
                        </a:cubicBezTo>
                        <a:cubicBezTo>
                          <a:pt x="-62644" y="2923732"/>
                          <a:pt x="48236" y="2668195"/>
                          <a:pt x="0" y="2387397"/>
                        </a:cubicBezTo>
                        <a:cubicBezTo>
                          <a:pt x="-48236" y="2106599"/>
                          <a:pt x="45242" y="2003119"/>
                          <a:pt x="0" y="1859415"/>
                        </a:cubicBezTo>
                        <a:cubicBezTo>
                          <a:pt x="-45242" y="1715711"/>
                          <a:pt x="17798" y="1616676"/>
                          <a:pt x="0" y="1377344"/>
                        </a:cubicBezTo>
                        <a:cubicBezTo>
                          <a:pt x="-17798" y="1138012"/>
                          <a:pt x="21326" y="1129059"/>
                          <a:pt x="0" y="941185"/>
                        </a:cubicBezTo>
                        <a:cubicBezTo>
                          <a:pt x="-21326" y="753311"/>
                          <a:pt x="73779" y="337206"/>
                          <a:pt x="0" y="0"/>
                        </a:cubicBezTo>
                        <a:close/>
                      </a:path>
                      <a:path w="3869445" h="4591148" stroke="0" extrusionOk="0">
                        <a:moveTo>
                          <a:pt x="0" y="0"/>
                        </a:moveTo>
                        <a:cubicBezTo>
                          <a:pt x="160319" y="-17010"/>
                          <a:pt x="346433" y="5468"/>
                          <a:pt x="552778" y="0"/>
                        </a:cubicBezTo>
                        <a:cubicBezTo>
                          <a:pt x="759123" y="-5468"/>
                          <a:pt x="857656" y="24329"/>
                          <a:pt x="989472" y="0"/>
                        </a:cubicBezTo>
                        <a:cubicBezTo>
                          <a:pt x="1121288" y="-24329"/>
                          <a:pt x="1339136" y="38644"/>
                          <a:pt x="1464861" y="0"/>
                        </a:cubicBezTo>
                        <a:cubicBezTo>
                          <a:pt x="1590586" y="-38644"/>
                          <a:pt x="1832986" y="59026"/>
                          <a:pt x="2095028" y="0"/>
                        </a:cubicBezTo>
                        <a:cubicBezTo>
                          <a:pt x="2357070" y="-59026"/>
                          <a:pt x="2433996" y="8500"/>
                          <a:pt x="2647806" y="0"/>
                        </a:cubicBezTo>
                        <a:cubicBezTo>
                          <a:pt x="2861616" y="-8500"/>
                          <a:pt x="2960893" y="1240"/>
                          <a:pt x="3161889" y="0"/>
                        </a:cubicBezTo>
                        <a:cubicBezTo>
                          <a:pt x="3362885" y="-1240"/>
                          <a:pt x="3717585" y="16050"/>
                          <a:pt x="3869445" y="0"/>
                        </a:cubicBezTo>
                        <a:cubicBezTo>
                          <a:pt x="3910095" y="217505"/>
                          <a:pt x="3867322" y="292197"/>
                          <a:pt x="3869445" y="527982"/>
                        </a:cubicBezTo>
                        <a:cubicBezTo>
                          <a:pt x="3871568" y="763767"/>
                          <a:pt x="3863286" y="781499"/>
                          <a:pt x="3869445" y="964141"/>
                        </a:cubicBezTo>
                        <a:cubicBezTo>
                          <a:pt x="3875604" y="1146783"/>
                          <a:pt x="3833159" y="1261715"/>
                          <a:pt x="3869445" y="1446212"/>
                        </a:cubicBezTo>
                        <a:cubicBezTo>
                          <a:pt x="3905731" y="1630709"/>
                          <a:pt x="3845825" y="1775357"/>
                          <a:pt x="3869445" y="1882371"/>
                        </a:cubicBezTo>
                        <a:cubicBezTo>
                          <a:pt x="3893065" y="1989385"/>
                          <a:pt x="3820111" y="2207514"/>
                          <a:pt x="3869445" y="2318530"/>
                        </a:cubicBezTo>
                        <a:cubicBezTo>
                          <a:pt x="3918779" y="2429546"/>
                          <a:pt x="3846146" y="2611337"/>
                          <a:pt x="3869445" y="2892423"/>
                        </a:cubicBezTo>
                        <a:cubicBezTo>
                          <a:pt x="3892744" y="3173509"/>
                          <a:pt x="3842282" y="3334449"/>
                          <a:pt x="3869445" y="3558140"/>
                        </a:cubicBezTo>
                        <a:cubicBezTo>
                          <a:pt x="3896608" y="3781831"/>
                          <a:pt x="3838920" y="3777155"/>
                          <a:pt x="3869445" y="3994299"/>
                        </a:cubicBezTo>
                        <a:cubicBezTo>
                          <a:pt x="3899970" y="4211443"/>
                          <a:pt x="3865808" y="4317601"/>
                          <a:pt x="3869445" y="4591148"/>
                        </a:cubicBezTo>
                        <a:cubicBezTo>
                          <a:pt x="3755423" y="4635691"/>
                          <a:pt x="3629675" y="4554113"/>
                          <a:pt x="3432750" y="4591148"/>
                        </a:cubicBezTo>
                        <a:cubicBezTo>
                          <a:pt x="3235825" y="4628183"/>
                          <a:pt x="3111223" y="4554330"/>
                          <a:pt x="2918667" y="4591148"/>
                        </a:cubicBezTo>
                        <a:cubicBezTo>
                          <a:pt x="2726111" y="4627966"/>
                          <a:pt x="2615166" y="4590428"/>
                          <a:pt x="2327195" y="4591148"/>
                        </a:cubicBezTo>
                        <a:cubicBezTo>
                          <a:pt x="2039224" y="4591868"/>
                          <a:pt x="1923091" y="4575303"/>
                          <a:pt x="1774417" y="4591148"/>
                        </a:cubicBezTo>
                        <a:cubicBezTo>
                          <a:pt x="1625743" y="4606993"/>
                          <a:pt x="1312672" y="4584955"/>
                          <a:pt x="1182945" y="4591148"/>
                        </a:cubicBezTo>
                        <a:cubicBezTo>
                          <a:pt x="1053218" y="4597341"/>
                          <a:pt x="853044" y="4531395"/>
                          <a:pt x="668861" y="4591148"/>
                        </a:cubicBezTo>
                        <a:cubicBezTo>
                          <a:pt x="484678" y="4650901"/>
                          <a:pt x="187628" y="4527430"/>
                          <a:pt x="0" y="4591148"/>
                        </a:cubicBezTo>
                        <a:cubicBezTo>
                          <a:pt x="-31268" y="4457483"/>
                          <a:pt x="50543" y="4290479"/>
                          <a:pt x="0" y="4154989"/>
                        </a:cubicBezTo>
                        <a:cubicBezTo>
                          <a:pt x="-50543" y="4019499"/>
                          <a:pt x="29971" y="3899444"/>
                          <a:pt x="0" y="3672918"/>
                        </a:cubicBezTo>
                        <a:cubicBezTo>
                          <a:pt x="-29971" y="3446392"/>
                          <a:pt x="54228" y="3331128"/>
                          <a:pt x="0" y="3190848"/>
                        </a:cubicBezTo>
                        <a:cubicBezTo>
                          <a:pt x="-54228" y="3050568"/>
                          <a:pt x="49351" y="2844712"/>
                          <a:pt x="0" y="2525131"/>
                        </a:cubicBezTo>
                        <a:cubicBezTo>
                          <a:pt x="-49351" y="2205550"/>
                          <a:pt x="21984" y="2207681"/>
                          <a:pt x="0" y="1951238"/>
                        </a:cubicBezTo>
                        <a:cubicBezTo>
                          <a:pt x="-21984" y="1694795"/>
                          <a:pt x="20984" y="1604771"/>
                          <a:pt x="0" y="1423256"/>
                        </a:cubicBezTo>
                        <a:cubicBezTo>
                          <a:pt x="-20984" y="1241741"/>
                          <a:pt x="21807" y="1103209"/>
                          <a:pt x="0" y="941185"/>
                        </a:cubicBezTo>
                        <a:cubicBezTo>
                          <a:pt x="-21807" y="779161"/>
                          <a:pt x="68751" y="4569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588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175FD5-A62E-C570-61F2-BC1FF7BCAAF8}"/>
              </a:ext>
            </a:extLst>
          </p:cNvPr>
          <p:cNvSpPr/>
          <p:nvPr/>
        </p:nvSpPr>
        <p:spPr>
          <a:xfrm>
            <a:off x="7248525" y="5848350"/>
            <a:ext cx="2186312" cy="6000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351FB-48C6-A234-0327-4F908757A17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486775" y="5393748"/>
            <a:ext cx="1143389" cy="540327"/>
          </a:xfrm>
          <a:prstGeom prst="straightConnector1">
            <a:avLst/>
          </a:prstGeom>
          <a:ln>
            <a:solidFill>
              <a:srgbClr val="9558B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7F294-7580-E8B9-8064-D8070CE825A5}"/>
              </a:ext>
            </a:extLst>
          </p:cNvPr>
          <p:cNvSpPr txBox="1"/>
          <p:nvPr/>
        </p:nvSpPr>
        <p:spPr>
          <a:xfrm>
            <a:off x="9630164" y="4916694"/>
            <a:ext cx="2366509" cy="9541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(i.e., ensures absence of SCD) without any additional boolean constraints.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097A19-80AF-0DDF-C17B-171ECA733088}"/>
              </a:ext>
            </a:extLst>
          </p:cNvPr>
          <p:cNvCxnSpPr/>
          <p:nvPr/>
        </p:nvCxnSpPr>
        <p:spPr>
          <a:xfrm flipH="1">
            <a:off x="2367984" y="1085850"/>
            <a:ext cx="2752725" cy="4362758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92333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They prefer rectangular coordinates for all complex variables, for usage in Newton Raphson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DEFCA6-257C-484A-0271-32609DD99FE3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843181"/>
            <a:ext cx="4941701" cy="4596733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B37B12-7083-9253-EA29-143C026CAEEC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771650"/>
            <a:ext cx="4895850" cy="36682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5CB10D-28B5-B80D-7280-76A996A7E29A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962150"/>
            <a:ext cx="2678676" cy="34777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D27B5F-247E-3B38-7949-23BF152C27B3}"/>
              </a:ext>
            </a:extLst>
          </p:cNvPr>
          <p:cNvCxnSpPr>
            <a:cxnSpLocks/>
          </p:cNvCxnSpPr>
          <p:nvPr/>
        </p:nvCxnSpPr>
        <p:spPr>
          <a:xfrm flipH="1" flipV="1">
            <a:off x="3611107" y="734086"/>
            <a:ext cx="1336450" cy="1780514"/>
          </a:xfrm>
          <a:prstGeom prst="straightConnector1">
            <a:avLst/>
          </a:prstGeom>
          <a:ln w="19050">
            <a:solidFill>
              <a:srgbClr val="9558B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/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SOC is always taken as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𝑝𝑢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energy (base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𝑘𝑊h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𝑀𝑊h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blipFill>
                <a:blip r:embed="rId6"/>
                <a:stretch>
                  <a:fillRect l="-1136" t="-3704" b="-1296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648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12003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All variables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Continuous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Discrete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Boolean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the final equations</a:t>
            </a:r>
          </a:p>
        </p:txBody>
      </p:sp>
    </p:spTree>
    <p:extLst>
      <p:ext uri="{BB962C8B-B14F-4D97-AF65-F5344CB8AC3E}">
        <p14:creationId xmlns:p14="http://schemas.microsoft.com/office/powerpoint/2010/main" val="2152296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Times New Roman" panose="02020603050405020304" pitchFamily="18" charset="0"/>
              </a:rPr>
              <a:t>Two Optimization Loops (Time-scales):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Times New Roman" panose="02020603050405020304" pitchFamily="18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99398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210050" y="3942945"/>
            <a:ext cx="4324350" cy="30520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apparent power (through inverter) limits.</a:t>
            </a:r>
          </a:p>
        </p:txBody>
      </p:sp>
    </p:spTree>
    <p:extLst>
      <p:ext uri="{BB962C8B-B14F-4D97-AF65-F5344CB8AC3E}">
        <p14:creationId xmlns:p14="http://schemas.microsoft.com/office/powerpoint/2010/main" val="108386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Times New Roman" panose="02020603050405020304" pitchFamily="18" charset="0"/>
              </a:rPr>
              <a:t>Two Optimization Loops (Time-scales):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Times New Roman" panose="02020603050405020304" pitchFamily="18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686300" y="3942945"/>
            <a:ext cx="3848100" cy="28615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apparent power (through inverter) limits.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44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3"/>
            <a:ext cx="3660256" cy="1756378"/>
          </a:xfrm>
        </p:spPr>
        <p:txBody>
          <a:bodyPr/>
          <a:lstStyle/>
          <a:p>
            <a:r>
              <a:rPr lang="en-US" b="1" dirty="0"/>
              <a:t>Current problem statement:</a:t>
            </a:r>
          </a:p>
          <a:p>
            <a:pPr lvl="1"/>
            <a:r>
              <a:rPr lang="en-US" dirty="0"/>
              <a:t>Single-phase power distribution network (Here, the IEEE123 Node Test System)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Diagram. &#10;IEEE 123 Node Test Feeder.">
            <a:hlinkClick r:id="rId2"/>
            <a:extLst>
              <a:ext uri="{FF2B5EF4-FFF2-40B4-BE49-F238E27FC236}">
                <a16:creationId xmlns:a16="http://schemas.microsoft.com/office/drawing/2014/main" id="{F3BB1098-C753-1B8B-3517-4016376D8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63" y="2101096"/>
            <a:ext cx="59912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74" y="4942594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  <a:stCxn id="5" idx="1"/>
            <a:endCxn id="17" idx="2"/>
          </p:cNvCxnSpPr>
          <p:nvPr/>
        </p:nvCxnSpPr>
        <p:spPr>
          <a:xfrm flipH="1" flipV="1">
            <a:off x="4476265" y="719045"/>
            <a:ext cx="2791310" cy="842214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68188" y="327333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2342406" y="72714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Upon addition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Corbel"/>
                <a:ea typeface="+mn-ea"/>
                <a:cs typeface="+mn-cs"/>
              </a:rPr>
              <a:t>green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block,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Corbel"/>
                <a:ea typeface="+mn-ea"/>
                <a:cs typeface="+mn-cs"/>
              </a:rPr>
              <a:t>grey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C0C0C0"/>
                </a:highlight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terms are removed from the constraints.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443043-FF2D-5A4C-1A5C-2A3B5429B5D8}"/>
              </a:ext>
            </a:extLst>
          </p:cNvPr>
          <p:cNvCxnSpPr>
            <a:cxnSpLocks/>
          </p:cNvCxnSpPr>
          <p:nvPr/>
        </p:nvCxnSpPr>
        <p:spPr>
          <a:xfrm flipH="1" flipV="1">
            <a:off x="4924426" y="366746"/>
            <a:ext cx="2588581" cy="2051512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56B57E-CFBF-2101-5CA6-4828E92F1F8C}"/>
              </a:ext>
            </a:extLst>
          </p:cNvPr>
          <p:cNvSpPr txBox="1"/>
          <p:nvPr/>
        </p:nvSpPr>
        <p:spPr>
          <a:xfrm>
            <a:off x="715294" y="4474949"/>
            <a:ext cx="426771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rbel"/>
                <a:ea typeface="+mn-ea"/>
                <a:cs typeface="+mn-cs"/>
              </a:rPr>
              <a:t>yellow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block ensures that the terminal battery SOC value (i.e. SOC value at the end of the horizon) prescribed by the outer loop is adhered to.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4B80D-EA20-361F-BEBD-3EDB7639C621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5459368" y="5281024"/>
            <a:ext cx="3317239" cy="119377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/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sup>
                    </m:sSubSup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is also an optimization (control) variable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blipFill>
                <a:blip r:embed="rId5"/>
                <a:stretch>
                  <a:fillRect l="-1141" t="-2752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004C8CF-A01E-D059-A823-833FE2E34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874" y="6492331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87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34" y="4973321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tx1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All variables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Continuous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Discrete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Boolean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the final equations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D3160D-05B0-7D93-9B66-0BC16655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93" y="6502259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282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All variables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Continuous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Discrete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Boolean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2842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All variables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Continuous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Discrete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Boolean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CB51A60-59BB-571A-29AD-723F1EB66B4F}"/>
              </a:ext>
            </a:extLst>
          </p:cNvPr>
          <p:cNvGrpSpPr/>
          <p:nvPr/>
        </p:nvGrpSpPr>
        <p:grpSpPr>
          <a:xfrm>
            <a:off x="3174243" y="1345834"/>
            <a:ext cx="5806447" cy="2976064"/>
            <a:chOff x="3750242" y="1388655"/>
            <a:chExt cx="5806447" cy="29760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9A59C2-EA7F-4A15-5CA1-8290786D1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0242" y="1388655"/>
              <a:ext cx="5806447" cy="297606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696835-ADD1-4BB5-FAF6-4181AB71E7E3}"/>
                </a:ext>
              </a:extLst>
            </p:cNvPr>
            <p:cNvSpPr/>
            <p:nvPr/>
          </p:nvSpPr>
          <p:spPr>
            <a:xfrm>
              <a:off x="3944858" y="3633696"/>
              <a:ext cx="5382022" cy="6020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5AA22C-8E14-4E6B-EBA7-2F1337D20D0D}"/>
                </a:ext>
              </a:extLst>
            </p:cNvPr>
            <p:cNvSpPr/>
            <p:nvPr/>
          </p:nvSpPr>
          <p:spPr>
            <a:xfrm>
              <a:off x="7175316" y="2877004"/>
              <a:ext cx="1587925" cy="3136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7C239F-CBA6-D5B0-7379-7F71BA7C0C75}"/>
                </a:ext>
              </a:extLst>
            </p:cNvPr>
            <p:cNvSpPr/>
            <p:nvPr/>
          </p:nvSpPr>
          <p:spPr>
            <a:xfrm>
              <a:off x="6568927" y="1627171"/>
              <a:ext cx="793468" cy="3230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E525BA-C346-BA78-C7A6-5B85CAF600C6}"/>
                </a:ext>
              </a:extLst>
            </p:cNvPr>
            <p:cNvSpPr/>
            <p:nvPr/>
          </p:nvSpPr>
          <p:spPr>
            <a:xfrm>
              <a:off x="6653466" y="2246946"/>
              <a:ext cx="808647" cy="3640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BB4537-7B10-CCDC-4425-30969E4E388E}"/>
                </a:ext>
              </a:extLst>
            </p:cNvPr>
            <p:cNvSpPr/>
            <p:nvPr/>
          </p:nvSpPr>
          <p:spPr>
            <a:xfrm>
              <a:off x="7460254" y="1602387"/>
              <a:ext cx="808647" cy="36407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393935-EF16-7CAE-5C1E-C60381CEA1C3}"/>
                </a:ext>
              </a:extLst>
            </p:cNvPr>
            <p:cNvSpPr/>
            <p:nvPr/>
          </p:nvSpPr>
          <p:spPr>
            <a:xfrm>
              <a:off x="7536840" y="2245400"/>
              <a:ext cx="808647" cy="36407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53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22" name="Rectangle 9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1016E-F1B9-F5AA-F214-21BF775D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123" name="Rectangle 9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9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61BC-629A-EC3F-7E23-23703BB6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86642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Dispatching for End Users With On-Site Renewables and Peak Demand Charges – An Approximate Dynamic Programming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DB433-2F03-A5CD-DB8A-59BD8C02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36209"/>
            <a:ext cx="11164824" cy="267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CEA1C-CE4B-3603-12FD-45B2B6C8962A}"/>
              </a:ext>
            </a:extLst>
          </p:cNvPr>
          <p:cNvSpPr txBox="1"/>
          <p:nvPr/>
        </p:nvSpPr>
        <p:spPr>
          <a:xfrm>
            <a:off x="5351164" y="1415017"/>
            <a:ext cx="615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thoughts: It uses a linear/linearized model of the battery, and all equations are expressed with matrices.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Details to be added later.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17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3"/>
            <a:ext cx="3660256" cy="1756378"/>
          </a:xfrm>
        </p:spPr>
        <p:txBody>
          <a:bodyPr/>
          <a:lstStyle/>
          <a:p>
            <a:r>
              <a:rPr lang="en-US" b="1" dirty="0"/>
              <a:t>Current problem statement:</a:t>
            </a:r>
          </a:p>
          <a:p>
            <a:pPr lvl="1"/>
            <a:r>
              <a:rPr lang="en-US" dirty="0"/>
              <a:t>Divide the network into several areas in order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IEEE 123 Node Test Feeder divided into four Areas.">
            <a:hlinkClick r:id="rId2"/>
            <a:extLst>
              <a:ext uri="{FF2B5EF4-FFF2-40B4-BE49-F238E27FC236}">
                <a16:creationId xmlns:a16="http://schemas.microsoft.com/office/drawing/2014/main" id="{3AE44657-C62E-2C08-8BA2-2A0608D8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11" y="2229633"/>
            <a:ext cx="52387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1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The Full Optimization Problem for Brute-Force MPOPF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/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  <m:r>
                            <a:rPr kumimoji="0" lang="en-I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𝐵𝑎𝑡𝑡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𝐵𝑎𝑡𝑡</m:t>
                        </m:r>
                      </m:sub>
                    </m:sSub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(Non-Linear)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blipFill>
                <a:blip r:embed="rId2"/>
                <a:stretch>
                  <a:fillRect b="-928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6C9628-90E7-3E9D-27C1-FF6919295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1908" y="2058605"/>
            <a:ext cx="5318071" cy="4489052"/>
          </a:xfrm>
          <a:custGeom>
            <a:avLst/>
            <a:gdLst>
              <a:gd name="connsiteX0" fmla="*/ 0 w 5318071"/>
              <a:gd name="connsiteY0" fmla="*/ 0 h 4489052"/>
              <a:gd name="connsiteX1" fmla="*/ 431355 w 5318071"/>
              <a:gd name="connsiteY1" fmla="*/ 0 h 4489052"/>
              <a:gd name="connsiteX2" fmla="*/ 1075432 w 5318071"/>
              <a:gd name="connsiteY2" fmla="*/ 0 h 4489052"/>
              <a:gd name="connsiteX3" fmla="*/ 1719510 w 5318071"/>
              <a:gd name="connsiteY3" fmla="*/ 0 h 4489052"/>
              <a:gd name="connsiteX4" fmla="*/ 2416768 w 5318071"/>
              <a:gd name="connsiteY4" fmla="*/ 0 h 4489052"/>
              <a:gd name="connsiteX5" fmla="*/ 3114026 w 5318071"/>
              <a:gd name="connsiteY5" fmla="*/ 0 h 4489052"/>
              <a:gd name="connsiteX6" fmla="*/ 3704923 w 5318071"/>
              <a:gd name="connsiteY6" fmla="*/ 0 h 4489052"/>
              <a:gd name="connsiteX7" fmla="*/ 4295820 w 5318071"/>
              <a:gd name="connsiteY7" fmla="*/ 0 h 4489052"/>
              <a:gd name="connsiteX8" fmla="*/ 4727174 w 5318071"/>
              <a:gd name="connsiteY8" fmla="*/ 0 h 4489052"/>
              <a:gd name="connsiteX9" fmla="*/ 5318071 w 5318071"/>
              <a:gd name="connsiteY9" fmla="*/ 0 h 4489052"/>
              <a:gd name="connsiteX10" fmla="*/ 5318071 w 5318071"/>
              <a:gd name="connsiteY10" fmla="*/ 426460 h 4489052"/>
              <a:gd name="connsiteX11" fmla="*/ 5318071 w 5318071"/>
              <a:gd name="connsiteY11" fmla="*/ 852920 h 4489052"/>
              <a:gd name="connsiteX12" fmla="*/ 5318071 w 5318071"/>
              <a:gd name="connsiteY12" fmla="*/ 1324270 h 4489052"/>
              <a:gd name="connsiteX13" fmla="*/ 5318071 w 5318071"/>
              <a:gd name="connsiteY13" fmla="*/ 1840511 h 4489052"/>
              <a:gd name="connsiteX14" fmla="*/ 5318071 w 5318071"/>
              <a:gd name="connsiteY14" fmla="*/ 2356752 h 4489052"/>
              <a:gd name="connsiteX15" fmla="*/ 5318071 w 5318071"/>
              <a:gd name="connsiteY15" fmla="*/ 2783212 h 4489052"/>
              <a:gd name="connsiteX16" fmla="*/ 5318071 w 5318071"/>
              <a:gd name="connsiteY16" fmla="*/ 3434125 h 4489052"/>
              <a:gd name="connsiteX17" fmla="*/ 5318071 w 5318071"/>
              <a:gd name="connsiteY17" fmla="*/ 3860585 h 4489052"/>
              <a:gd name="connsiteX18" fmla="*/ 5318071 w 5318071"/>
              <a:gd name="connsiteY18" fmla="*/ 4489052 h 4489052"/>
              <a:gd name="connsiteX19" fmla="*/ 4833536 w 5318071"/>
              <a:gd name="connsiteY19" fmla="*/ 4489052 h 4489052"/>
              <a:gd name="connsiteX20" fmla="*/ 4242639 w 5318071"/>
              <a:gd name="connsiteY20" fmla="*/ 4489052 h 4489052"/>
              <a:gd name="connsiteX21" fmla="*/ 3811284 w 5318071"/>
              <a:gd name="connsiteY21" fmla="*/ 4489052 h 4489052"/>
              <a:gd name="connsiteX22" fmla="*/ 3326749 w 5318071"/>
              <a:gd name="connsiteY22" fmla="*/ 4489052 h 4489052"/>
              <a:gd name="connsiteX23" fmla="*/ 2735852 w 5318071"/>
              <a:gd name="connsiteY23" fmla="*/ 4489052 h 4489052"/>
              <a:gd name="connsiteX24" fmla="*/ 2144955 w 5318071"/>
              <a:gd name="connsiteY24" fmla="*/ 4489052 h 4489052"/>
              <a:gd name="connsiteX25" fmla="*/ 1554059 w 5318071"/>
              <a:gd name="connsiteY25" fmla="*/ 4489052 h 4489052"/>
              <a:gd name="connsiteX26" fmla="*/ 963162 w 5318071"/>
              <a:gd name="connsiteY26" fmla="*/ 4489052 h 4489052"/>
              <a:gd name="connsiteX27" fmla="*/ 0 w 5318071"/>
              <a:gd name="connsiteY27" fmla="*/ 4489052 h 4489052"/>
              <a:gd name="connsiteX28" fmla="*/ 0 w 5318071"/>
              <a:gd name="connsiteY28" fmla="*/ 3883030 h 4489052"/>
              <a:gd name="connsiteX29" fmla="*/ 0 w 5318071"/>
              <a:gd name="connsiteY29" fmla="*/ 3321898 h 4489052"/>
              <a:gd name="connsiteX30" fmla="*/ 0 w 5318071"/>
              <a:gd name="connsiteY30" fmla="*/ 2670986 h 4489052"/>
              <a:gd name="connsiteX31" fmla="*/ 0 w 5318071"/>
              <a:gd name="connsiteY31" fmla="*/ 2020073 h 4489052"/>
              <a:gd name="connsiteX32" fmla="*/ 0 w 5318071"/>
              <a:gd name="connsiteY32" fmla="*/ 1458942 h 4489052"/>
              <a:gd name="connsiteX33" fmla="*/ 0 w 5318071"/>
              <a:gd name="connsiteY33" fmla="*/ 942701 h 4489052"/>
              <a:gd name="connsiteX34" fmla="*/ 0 w 5318071"/>
              <a:gd name="connsiteY34" fmla="*/ 0 h 448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18071" h="4489052" fill="none" extrusionOk="0">
                <a:moveTo>
                  <a:pt x="0" y="0"/>
                </a:moveTo>
                <a:cubicBezTo>
                  <a:pt x="200998" y="-23047"/>
                  <a:pt x="314264" y="3761"/>
                  <a:pt x="431355" y="0"/>
                </a:cubicBezTo>
                <a:cubicBezTo>
                  <a:pt x="548447" y="-3761"/>
                  <a:pt x="807355" y="38575"/>
                  <a:pt x="1075432" y="0"/>
                </a:cubicBezTo>
                <a:cubicBezTo>
                  <a:pt x="1343509" y="-38575"/>
                  <a:pt x="1565323" y="42616"/>
                  <a:pt x="1719510" y="0"/>
                </a:cubicBezTo>
                <a:cubicBezTo>
                  <a:pt x="1873697" y="-42616"/>
                  <a:pt x="2149148" y="14752"/>
                  <a:pt x="2416768" y="0"/>
                </a:cubicBezTo>
                <a:cubicBezTo>
                  <a:pt x="2684388" y="-14752"/>
                  <a:pt x="2946016" y="43423"/>
                  <a:pt x="3114026" y="0"/>
                </a:cubicBezTo>
                <a:cubicBezTo>
                  <a:pt x="3282036" y="-43423"/>
                  <a:pt x="3510389" y="63730"/>
                  <a:pt x="3704923" y="0"/>
                </a:cubicBezTo>
                <a:cubicBezTo>
                  <a:pt x="3899457" y="-63730"/>
                  <a:pt x="4162725" y="10336"/>
                  <a:pt x="4295820" y="0"/>
                </a:cubicBezTo>
                <a:cubicBezTo>
                  <a:pt x="4428915" y="-10336"/>
                  <a:pt x="4571384" y="25612"/>
                  <a:pt x="4727174" y="0"/>
                </a:cubicBezTo>
                <a:cubicBezTo>
                  <a:pt x="4882964" y="-25612"/>
                  <a:pt x="5192201" y="33873"/>
                  <a:pt x="5318071" y="0"/>
                </a:cubicBezTo>
                <a:cubicBezTo>
                  <a:pt x="5343899" y="197805"/>
                  <a:pt x="5302563" y="327752"/>
                  <a:pt x="5318071" y="426460"/>
                </a:cubicBezTo>
                <a:cubicBezTo>
                  <a:pt x="5333579" y="525168"/>
                  <a:pt x="5268825" y="661272"/>
                  <a:pt x="5318071" y="852920"/>
                </a:cubicBezTo>
                <a:cubicBezTo>
                  <a:pt x="5367317" y="1044568"/>
                  <a:pt x="5307790" y="1108029"/>
                  <a:pt x="5318071" y="1324270"/>
                </a:cubicBezTo>
                <a:cubicBezTo>
                  <a:pt x="5328352" y="1540511"/>
                  <a:pt x="5267362" y="1643888"/>
                  <a:pt x="5318071" y="1840511"/>
                </a:cubicBezTo>
                <a:cubicBezTo>
                  <a:pt x="5368780" y="2037134"/>
                  <a:pt x="5293843" y="2235429"/>
                  <a:pt x="5318071" y="2356752"/>
                </a:cubicBezTo>
                <a:cubicBezTo>
                  <a:pt x="5342299" y="2478075"/>
                  <a:pt x="5289738" y="2621968"/>
                  <a:pt x="5318071" y="2783212"/>
                </a:cubicBezTo>
                <a:cubicBezTo>
                  <a:pt x="5346404" y="2944456"/>
                  <a:pt x="5243196" y="3200233"/>
                  <a:pt x="5318071" y="3434125"/>
                </a:cubicBezTo>
                <a:cubicBezTo>
                  <a:pt x="5392946" y="3668017"/>
                  <a:pt x="5309869" y="3659039"/>
                  <a:pt x="5318071" y="3860585"/>
                </a:cubicBezTo>
                <a:cubicBezTo>
                  <a:pt x="5326273" y="4062131"/>
                  <a:pt x="5248300" y="4310855"/>
                  <a:pt x="5318071" y="4489052"/>
                </a:cubicBezTo>
                <a:cubicBezTo>
                  <a:pt x="5205626" y="4515762"/>
                  <a:pt x="5002856" y="4485740"/>
                  <a:pt x="4833536" y="4489052"/>
                </a:cubicBezTo>
                <a:cubicBezTo>
                  <a:pt x="4664217" y="4492364"/>
                  <a:pt x="4455351" y="4480201"/>
                  <a:pt x="4242639" y="4489052"/>
                </a:cubicBezTo>
                <a:cubicBezTo>
                  <a:pt x="4029927" y="4497903"/>
                  <a:pt x="3928069" y="4441644"/>
                  <a:pt x="3811284" y="4489052"/>
                </a:cubicBezTo>
                <a:cubicBezTo>
                  <a:pt x="3694500" y="4536460"/>
                  <a:pt x="3484422" y="4477768"/>
                  <a:pt x="3326749" y="4489052"/>
                </a:cubicBezTo>
                <a:cubicBezTo>
                  <a:pt x="3169076" y="4500336"/>
                  <a:pt x="3003801" y="4465725"/>
                  <a:pt x="2735852" y="4489052"/>
                </a:cubicBezTo>
                <a:cubicBezTo>
                  <a:pt x="2467903" y="4512379"/>
                  <a:pt x="2272274" y="4463263"/>
                  <a:pt x="2144955" y="4489052"/>
                </a:cubicBezTo>
                <a:cubicBezTo>
                  <a:pt x="2017636" y="4514841"/>
                  <a:pt x="1848845" y="4436665"/>
                  <a:pt x="1554059" y="4489052"/>
                </a:cubicBezTo>
                <a:cubicBezTo>
                  <a:pt x="1259273" y="4541439"/>
                  <a:pt x="1224174" y="4479539"/>
                  <a:pt x="963162" y="4489052"/>
                </a:cubicBezTo>
                <a:cubicBezTo>
                  <a:pt x="702150" y="4498565"/>
                  <a:pt x="372376" y="4428487"/>
                  <a:pt x="0" y="4489052"/>
                </a:cubicBezTo>
                <a:cubicBezTo>
                  <a:pt x="-47030" y="4347375"/>
                  <a:pt x="57141" y="4007853"/>
                  <a:pt x="0" y="3883030"/>
                </a:cubicBezTo>
                <a:cubicBezTo>
                  <a:pt x="-57141" y="3758207"/>
                  <a:pt x="37604" y="3529261"/>
                  <a:pt x="0" y="3321898"/>
                </a:cubicBezTo>
                <a:cubicBezTo>
                  <a:pt x="-37604" y="3114535"/>
                  <a:pt x="53745" y="2937322"/>
                  <a:pt x="0" y="2670986"/>
                </a:cubicBezTo>
                <a:cubicBezTo>
                  <a:pt x="-53745" y="2404650"/>
                  <a:pt x="1124" y="2184450"/>
                  <a:pt x="0" y="2020073"/>
                </a:cubicBezTo>
                <a:cubicBezTo>
                  <a:pt x="-1124" y="1855696"/>
                  <a:pt x="22051" y="1712842"/>
                  <a:pt x="0" y="1458942"/>
                </a:cubicBezTo>
                <a:cubicBezTo>
                  <a:pt x="-22051" y="1205042"/>
                  <a:pt x="39349" y="1075988"/>
                  <a:pt x="0" y="942701"/>
                </a:cubicBezTo>
                <a:cubicBezTo>
                  <a:pt x="-39349" y="809414"/>
                  <a:pt x="12846" y="415257"/>
                  <a:pt x="0" y="0"/>
                </a:cubicBezTo>
                <a:close/>
              </a:path>
              <a:path w="5318071" h="4489052" stroke="0" extrusionOk="0">
                <a:moveTo>
                  <a:pt x="0" y="0"/>
                </a:moveTo>
                <a:cubicBezTo>
                  <a:pt x="205830" y="-69152"/>
                  <a:pt x="326593" y="6202"/>
                  <a:pt x="590897" y="0"/>
                </a:cubicBezTo>
                <a:cubicBezTo>
                  <a:pt x="855201" y="-6202"/>
                  <a:pt x="847759" y="47636"/>
                  <a:pt x="1022251" y="0"/>
                </a:cubicBezTo>
                <a:cubicBezTo>
                  <a:pt x="1196743" y="-47636"/>
                  <a:pt x="1344777" y="2000"/>
                  <a:pt x="1559967" y="0"/>
                </a:cubicBezTo>
                <a:cubicBezTo>
                  <a:pt x="1775157" y="-2000"/>
                  <a:pt x="1979792" y="39785"/>
                  <a:pt x="2257226" y="0"/>
                </a:cubicBezTo>
                <a:cubicBezTo>
                  <a:pt x="2534660" y="-39785"/>
                  <a:pt x="2672876" y="43691"/>
                  <a:pt x="2848122" y="0"/>
                </a:cubicBezTo>
                <a:cubicBezTo>
                  <a:pt x="3023368" y="-43691"/>
                  <a:pt x="3314611" y="24130"/>
                  <a:pt x="3492200" y="0"/>
                </a:cubicBezTo>
                <a:cubicBezTo>
                  <a:pt x="3669789" y="-24130"/>
                  <a:pt x="3757997" y="2611"/>
                  <a:pt x="3923555" y="0"/>
                </a:cubicBezTo>
                <a:cubicBezTo>
                  <a:pt x="4089113" y="-2611"/>
                  <a:pt x="4186883" y="49929"/>
                  <a:pt x="4354909" y="0"/>
                </a:cubicBezTo>
                <a:cubicBezTo>
                  <a:pt x="4522935" y="-49929"/>
                  <a:pt x="4953351" y="113819"/>
                  <a:pt x="5318071" y="0"/>
                </a:cubicBezTo>
                <a:cubicBezTo>
                  <a:pt x="5363295" y="143641"/>
                  <a:pt x="5264163" y="314863"/>
                  <a:pt x="5318071" y="471350"/>
                </a:cubicBezTo>
                <a:cubicBezTo>
                  <a:pt x="5371979" y="627837"/>
                  <a:pt x="5305998" y="855667"/>
                  <a:pt x="5318071" y="1032482"/>
                </a:cubicBezTo>
                <a:cubicBezTo>
                  <a:pt x="5330144" y="1209297"/>
                  <a:pt x="5309848" y="1493969"/>
                  <a:pt x="5318071" y="1638504"/>
                </a:cubicBezTo>
                <a:cubicBezTo>
                  <a:pt x="5326294" y="1783039"/>
                  <a:pt x="5256607" y="2085867"/>
                  <a:pt x="5318071" y="2199635"/>
                </a:cubicBezTo>
                <a:cubicBezTo>
                  <a:pt x="5379535" y="2313403"/>
                  <a:pt x="5287370" y="2537150"/>
                  <a:pt x="5318071" y="2805658"/>
                </a:cubicBezTo>
                <a:cubicBezTo>
                  <a:pt x="5348772" y="3074166"/>
                  <a:pt x="5274496" y="3235571"/>
                  <a:pt x="5318071" y="3366789"/>
                </a:cubicBezTo>
                <a:cubicBezTo>
                  <a:pt x="5361646" y="3498007"/>
                  <a:pt x="5288224" y="3792217"/>
                  <a:pt x="5318071" y="3972811"/>
                </a:cubicBezTo>
                <a:cubicBezTo>
                  <a:pt x="5347918" y="4153405"/>
                  <a:pt x="5267026" y="4240645"/>
                  <a:pt x="5318071" y="4489052"/>
                </a:cubicBezTo>
                <a:cubicBezTo>
                  <a:pt x="5176059" y="4503514"/>
                  <a:pt x="4900583" y="4453365"/>
                  <a:pt x="4780355" y="4489052"/>
                </a:cubicBezTo>
                <a:cubicBezTo>
                  <a:pt x="4660127" y="4524739"/>
                  <a:pt x="4398182" y="4405823"/>
                  <a:pt x="4083097" y="4489052"/>
                </a:cubicBezTo>
                <a:cubicBezTo>
                  <a:pt x="3768012" y="4572281"/>
                  <a:pt x="3714369" y="4433051"/>
                  <a:pt x="3492200" y="4489052"/>
                </a:cubicBezTo>
                <a:cubicBezTo>
                  <a:pt x="3270031" y="4545053"/>
                  <a:pt x="3028822" y="4447310"/>
                  <a:pt x="2794942" y="4489052"/>
                </a:cubicBezTo>
                <a:cubicBezTo>
                  <a:pt x="2561062" y="4530794"/>
                  <a:pt x="2406508" y="4488428"/>
                  <a:pt x="2257226" y="4489052"/>
                </a:cubicBezTo>
                <a:cubicBezTo>
                  <a:pt x="2107944" y="4489676"/>
                  <a:pt x="1873258" y="4468933"/>
                  <a:pt x="1613148" y="4489052"/>
                </a:cubicBezTo>
                <a:cubicBezTo>
                  <a:pt x="1353038" y="4509171"/>
                  <a:pt x="1156575" y="4438129"/>
                  <a:pt x="1022251" y="4489052"/>
                </a:cubicBezTo>
                <a:cubicBezTo>
                  <a:pt x="887927" y="4539975"/>
                  <a:pt x="709083" y="4469467"/>
                  <a:pt x="590897" y="4489052"/>
                </a:cubicBezTo>
                <a:cubicBezTo>
                  <a:pt x="472711" y="4508637"/>
                  <a:pt x="168487" y="4482629"/>
                  <a:pt x="0" y="4489052"/>
                </a:cubicBezTo>
                <a:cubicBezTo>
                  <a:pt x="-30937" y="4383408"/>
                  <a:pt x="4429" y="4101384"/>
                  <a:pt x="0" y="3972811"/>
                </a:cubicBezTo>
                <a:cubicBezTo>
                  <a:pt x="-4429" y="3844238"/>
                  <a:pt x="26530" y="3656829"/>
                  <a:pt x="0" y="3546351"/>
                </a:cubicBezTo>
                <a:cubicBezTo>
                  <a:pt x="-26530" y="3435873"/>
                  <a:pt x="70002" y="3156599"/>
                  <a:pt x="0" y="2940329"/>
                </a:cubicBezTo>
                <a:cubicBezTo>
                  <a:pt x="-70002" y="2724059"/>
                  <a:pt x="63031" y="2638174"/>
                  <a:pt x="0" y="2379198"/>
                </a:cubicBezTo>
                <a:cubicBezTo>
                  <a:pt x="-63031" y="2120222"/>
                  <a:pt x="69456" y="1890521"/>
                  <a:pt x="0" y="1728285"/>
                </a:cubicBezTo>
                <a:cubicBezTo>
                  <a:pt x="-69456" y="1566049"/>
                  <a:pt x="6953" y="1439337"/>
                  <a:pt x="0" y="1256935"/>
                </a:cubicBezTo>
                <a:cubicBezTo>
                  <a:pt x="-6953" y="1074533"/>
                  <a:pt x="36142" y="1023729"/>
                  <a:pt x="0" y="830475"/>
                </a:cubicBezTo>
                <a:cubicBezTo>
                  <a:pt x="-36142" y="637221"/>
                  <a:pt x="39838" y="355294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4837601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44781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The Full Optimization Problem for Brute-Force MPOPF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/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  <m:r>
                            <a:rPr kumimoji="0" lang="en-I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𝐵𝑎𝑡𝑡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𝐵𝑎𝑡𝑡</m:t>
                        </m:r>
                      </m:sub>
                    </m:sSub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(Non-Linear)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blipFill>
                <a:blip r:embed="rId2"/>
                <a:stretch>
                  <a:fillRect b="-92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A23E2C13-400F-9F7D-0FD5-55956EB1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2" y="2233764"/>
            <a:ext cx="8167007" cy="4287679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8556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311" y="0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375179" y="1717142"/>
                <a:ext cx="10970358" cy="4537524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(SOC or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) of all batteries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any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time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𝒕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making sure that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SOC of the battery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 the end of the simulation)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stays in permissible limits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2. 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In other words, make sure that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8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Complementarity of Discharging and Charging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ensured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Alternatively,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800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Simultaneous Charging and Discharging (SCD)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avoided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9" y="1717142"/>
                <a:ext cx="10970358" cy="4537524"/>
              </a:xfrm>
              <a:prstGeom prst="rect">
                <a:avLst/>
              </a:prstGeom>
              <a:blipFill>
                <a:blip r:embed="rId4"/>
                <a:stretch>
                  <a:fillRect l="-776" t="-802" b="-1872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9559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solidFill>
                <a:schemeClr val="accent6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Minimize Line Losses (Greedily)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System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IEEE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Node System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Phase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Balanced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Supply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DERs and Batteries at select </a:t>
                </a:r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(about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50%</m:t>
                    </m:r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total)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nodes. Substation.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Demand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Flat line </a:t>
                </a:r>
                <a:r>
                  <a:rPr lang="en-US" sz="1200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(will be made varying each time-step in future simulations)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Control: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Inverter Reactive Power Control for DERs and Batteries. Battery Charging/Discharging.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discrete time-steps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Duration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time-step: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=15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min.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blipFill>
                <a:blip r:embed="rId2"/>
                <a:stretch>
                  <a:fillRect l="-16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2087</Words>
  <Application>Microsoft Office PowerPoint</Application>
  <PresentationFormat>Widescreen</PresentationFormat>
  <Paragraphs>190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Calibri</vt:lpstr>
      <vt:lpstr>Cambria</vt:lpstr>
      <vt:lpstr>Cambria Math</vt:lpstr>
      <vt:lpstr>Corbel</vt:lpstr>
      <vt:lpstr>Times New Roman</vt:lpstr>
      <vt:lpstr>1_Office Theme</vt:lpstr>
      <vt:lpstr>Office Theme</vt:lpstr>
      <vt:lpstr>Multi-Period Optimization for Power Distribution Systems with Battery Storage</vt:lpstr>
      <vt:lpstr>Multi-Period D-OPF simulation of a grid with DERs and Battery Storage</vt:lpstr>
      <vt:lpstr>The Network</vt:lpstr>
      <vt:lpstr>The Network</vt:lpstr>
      <vt:lpstr>(IEEE 123 System divided into) 4 Area System</vt:lpstr>
      <vt:lpstr>Optimization Formulation</vt:lpstr>
      <vt:lpstr>Optimization Formulation</vt:lpstr>
      <vt:lpstr>Problem Statement</vt:lpstr>
      <vt:lpstr>Simulation Parameters</vt:lpstr>
      <vt:lpstr>Simulation Process</vt:lpstr>
      <vt:lpstr>Optimization Formulation</vt:lpstr>
      <vt:lpstr>Bounds and Values</vt:lpstr>
      <vt:lpstr>Bounds and Values</vt:lpstr>
      <vt:lpstr>A metric for quantifying effect of storage and DER power on the grid.</vt:lpstr>
      <vt:lpstr>Results: Real Power Losses</vt:lpstr>
      <vt:lpstr>Results: Reactive Power Losses</vt:lpstr>
      <vt:lpstr>Results</vt:lpstr>
      <vt:lpstr>Results</vt:lpstr>
      <vt:lpstr>Results: Boundary Variables</vt:lpstr>
      <vt:lpstr>Results: Battery Variables</vt:lpstr>
      <vt:lpstr>Results</vt:lpstr>
      <vt:lpstr>Takeaways</vt:lpstr>
      <vt:lpstr>Takeaways</vt:lpstr>
      <vt:lpstr>Reference of Notation</vt:lpstr>
      <vt:lpstr>Reference of Notation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lastModifiedBy>Jha, Aryan Ritwajeet</cp:lastModifiedBy>
  <cp:revision>1</cp:revision>
  <dcterms:created xsi:type="dcterms:W3CDTF">2023-09-26T17:16:46Z</dcterms:created>
  <dcterms:modified xsi:type="dcterms:W3CDTF">2023-09-26T17:33:12Z</dcterms:modified>
</cp:coreProperties>
</file>